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2" r:id="rId3"/>
    <p:sldId id="263" r:id="rId4"/>
    <p:sldId id="264" r:id="rId5"/>
    <p:sldId id="265" r:id="rId6"/>
    <p:sldId id="266" r:id="rId7"/>
    <p:sldId id="269" r:id="rId8"/>
    <p:sldId id="270" r:id="rId9"/>
    <p:sldId id="271" r:id="rId10"/>
    <p:sldId id="272" r:id="rId11"/>
    <p:sldId id="273" r:id="rId12"/>
    <p:sldId id="274" r:id="rId13"/>
    <p:sldId id="275" r:id="rId14"/>
    <p:sldId id="276" r:id="rId15"/>
    <p:sldId id="277" r:id="rId16"/>
    <p:sldId id="278" r:id="rId17"/>
    <p:sldId id="280" r:id="rId18"/>
    <p:sldId id="281" r:id="rId19"/>
    <p:sldId id="282" r:id="rId20"/>
    <p:sldId id="283" r:id="rId21"/>
    <p:sldId id="284" r:id="rId22"/>
    <p:sldId id="261"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E3"/>
    <a:srgbClr val="009E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5820"/>
  </p:normalViewPr>
  <p:slideViewPr>
    <p:cSldViewPr snapToGrid="0">
      <p:cViewPr varScale="1">
        <p:scale>
          <a:sx n="87" d="100"/>
          <a:sy n="87" d="100"/>
        </p:scale>
        <p:origin x="-121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4A212-DE11-D840-8D9F-A1216875AD9A}" type="datetimeFigureOut">
              <a:rPr lang="ru-RU" smtClean="0"/>
              <a:t>07.09.16</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0BEECD-A3CF-414C-ABA7-8304168D416B}" type="slidenum">
              <a:rPr lang="ru-RU" smtClean="0"/>
              <a:t>‹#›</a:t>
            </a:fld>
            <a:endParaRPr lang="ru-RU"/>
          </a:p>
        </p:txBody>
      </p:sp>
    </p:spTree>
    <p:extLst>
      <p:ext uri="{BB962C8B-B14F-4D97-AF65-F5344CB8AC3E}">
        <p14:creationId xmlns:p14="http://schemas.microsoft.com/office/powerpoint/2010/main" val="5714527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У клінічному протоколі визначені для всіх спеціалістів, що займаються ППМД, визначені правові норми. Вони застосовуються у ЗОЗ всіх рівнів медичної допомоги.</a:t>
            </a:r>
          </a:p>
          <a:p>
            <a:r>
              <a:rPr lang="ru-RU">
                <a:latin typeface="Calibri" charset="0"/>
              </a:rPr>
              <a:t>Цими првовими нормами підвищується рівень відповідальності щодо попередження ВІЛ-інфекції у новонароджених як у медичних працівників, так і у батькив дитини, народженої ВІЛ-інфікованою матір’ю.</a:t>
            </a:r>
          </a:p>
          <a:p>
            <a:r>
              <a:rPr lang="ru-RU">
                <a:latin typeface="Calibri" charset="0"/>
              </a:rPr>
              <a:t>Як відомо, відмова нерідко зустрічаються випадки відмови ВІЛ-інфікованих вагітних, роділь та породіль від заходів ППМД.</a:t>
            </a:r>
          </a:p>
          <a:p>
            <a:r>
              <a:rPr lang="ru-RU">
                <a:latin typeface="Calibri" charset="0"/>
              </a:rPr>
              <a:t>Тому у відповідності міжнародного та вітчизняного законодавства медичні фахівці повиннізабезпечити усі умови і викорисіати усі можливості для ППМД.</a:t>
            </a:r>
          </a:p>
          <a:p>
            <a:r>
              <a:rPr lang="ru-RU">
                <a:latin typeface="Calibri" charset="0"/>
              </a:rPr>
              <a:t>А саме:</a:t>
            </a:r>
          </a:p>
          <a:p>
            <a:r>
              <a:rPr lang="uk-UA" b="1">
                <a:solidFill>
                  <a:schemeClr val="bg1"/>
                </a:solidFill>
                <a:latin typeface="Times New Roman" charset="0"/>
                <a:cs typeface="Times New Roman" charset="0"/>
              </a:rPr>
              <a:t>у разі необхідності, у тому числі відмови матері (батьків) від проведення дитині постконтактної АРВ-профілактики або у разі їх низької прихильності </a:t>
            </a:r>
            <a:r>
              <a:rPr lang="uk-UA" b="1">
                <a:solidFill>
                  <a:srgbClr val="FFFF00"/>
                </a:solidFill>
                <a:latin typeface="Times New Roman" charset="0"/>
                <a:cs typeface="Times New Roman" charset="0"/>
              </a:rPr>
              <a:t>залучається соціальний працівник, служба у справах дітей, органів місцевого самоврядування та правоохоронні органи</a:t>
            </a:r>
            <a:r>
              <a:rPr lang="uk-UA" b="1">
                <a:solidFill>
                  <a:schemeClr val="bg1"/>
                </a:solidFill>
                <a:latin typeface="Times New Roman" charset="0"/>
                <a:cs typeface="Times New Roman" charset="0"/>
              </a:rPr>
              <a:t>. Звичайно, що про це попереджається ВІЛ-інфікована особа з попередженням, що вона несе карну відповідальність занавмисне поширення ВІЛ. А в таких випадках це і є навмисне поширення ВІЛ.</a:t>
            </a:r>
            <a:endParaRPr lang="ru-RU" b="1">
              <a:solidFill>
                <a:schemeClr val="bg1"/>
              </a:solidFill>
              <a:latin typeface="Times New Roman" charset="0"/>
              <a:cs typeface="Times New Roman" charset="0"/>
            </a:endParaRPr>
          </a:p>
          <a:p>
            <a:r>
              <a:rPr lang="uk-UA" b="1">
                <a:solidFill>
                  <a:schemeClr val="bg1"/>
                </a:solidFill>
                <a:latin typeface="Times New Roman" charset="0"/>
                <a:cs typeface="Times New Roman" charset="0"/>
              </a:rPr>
              <a:t>У випадку відмови матері (батьків) від медичного нагляду і лікування ВІЛ-інфікованої дитини, у якої є до цього відповідні показання, або у разі низької прихильності батьків до лікування і медичного нагляду за ВІЛ-інфікованою дитиною, </a:t>
            </a:r>
            <a:r>
              <a:rPr lang="uk-UA" b="1">
                <a:solidFill>
                  <a:srgbClr val="FFFF00"/>
                </a:solidFill>
                <a:latin typeface="Times New Roman" charset="0"/>
                <a:cs typeface="Times New Roman" charset="0"/>
              </a:rPr>
              <a:t>вважати це проявом жорстокого поводження із дитиною у вигляді медичної занедбаності. </a:t>
            </a:r>
            <a:r>
              <a:rPr lang="uk-UA" b="1">
                <a:solidFill>
                  <a:schemeClr val="bg1"/>
                </a:solidFill>
                <a:latin typeface="Times New Roman" charset="0"/>
                <a:cs typeface="Times New Roman" charset="0"/>
              </a:rPr>
              <a:t>У такому випадку та за умови вичерпаності усіх можливостей медичних працівників по роботі з батьками з цих питань медичний заклад </a:t>
            </a:r>
            <a:r>
              <a:rPr lang="uk-UA" b="1">
                <a:solidFill>
                  <a:srgbClr val="FFFF00"/>
                </a:solidFill>
                <a:latin typeface="Times New Roman" charset="0"/>
                <a:cs typeface="Times New Roman" charset="0"/>
              </a:rPr>
              <a:t>повинен звернутись до служби у справах дітей за місцем проживання дитини та прокуратури для забезпечення конституційного права дитини на здоров’я та життя</a:t>
            </a:r>
          </a:p>
          <a:p>
            <a:r>
              <a:rPr lang="uk-UA" b="1">
                <a:solidFill>
                  <a:srgbClr val="FFFFFF"/>
                </a:solidFill>
                <a:latin typeface="Times New Roman" charset="0"/>
                <a:cs typeface="Times New Roman" charset="0"/>
              </a:rPr>
              <a:t>(</a:t>
            </a:r>
            <a:r>
              <a:rPr lang="uk-UA" b="1">
                <a:solidFill>
                  <a:schemeClr val="bg1"/>
                </a:solidFill>
                <a:latin typeface="Times New Roman" charset="0"/>
                <a:cs typeface="Times New Roman" charset="0"/>
              </a:rPr>
              <a:t>Декларація ООН про права дитини, Наказ МОЗ України від 15.07.2011 №417 «Про організацію амбулаторної акушерсько-гінекологічної допомоги»</a:t>
            </a:r>
            <a:r>
              <a:rPr lang="uk-UA">
                <a:solidFill>
                  <a:srgbClr val="FFFFFF"/>
                </a:solidFill>
                <a:latin typeface="Calibri" charset="0"/>
              </a:rPr>
              <a:t>)</a:t>
            </a:r>
            <a:endParaRPr lang="ru-RU" b="1" i="1">
              <a:solidFill>
                <a:srgbClr val="FFFFFF"/>
              </a:solidFill>
              <a:latin typeface="Calibri" charset="0"/>
            </a:endParaRPr>
          </a:p>
          <a:p>
            <a:r>
              <a:rPr lang="uk-UA" b="1">
                <a:solidFill>
                  <a:schemeClr val="bg1"/>
                </a:solidFill>
                <a:latin typeface="Times New Roman" charset="0"/>
                <a:cs typeface="Times New Roman" charset="0"/>
              </a:rPr>
              <a:t>.</a:t>
            </a:r>
            <a:r>
              <a:rPr lang="ru-RU" b="1">
                <a:solidFill>
                  <a:schemeClr val="bg1"/>
                </a:solidFill>
                <a:latin typeface="Times New Roman" charset="0"/>
                <a:cs typeface="Times New Roman" charset="0"/>
              </a:rPr>
              <a:t> </a:t>
            </a:r>
          </a:p>
          <a:p>
            <a:endParaRPr lang="ru-RU">
              <a:latin typeface="Calibri" charset="0"/>
            </a:endParaRPr>
          </a:p>
          <a:p>
            <a:endParaRPr lang="ru-RU">
              <a:latin typeface="Calibri" charset="0"/>
            </a:endParaRPr>
          </a:p>
        </p:txBody>
      </p:sp>
      <p:sp>
        <p:nvSpPr>
          <p:cNvPr id="4" name="Номер слайда 3"/>
          <p:cNvSpPr>
            <a:spLocks noGrp="1"/>
          </p:cNvSpPr>
          <p:nvPr>
            <p:ph type="sldNum" sz="quarter" idx="5"/>
          </p:nvPr>
        </p:nvSpPr>
        <p:spPr/>
        <p:txBody>
          <a:bodyPr/>
          <a:lstStyle/>
          <a:p>
            <a:pPr>
              <a:defRPr/>
            </a:pPr>
            <a:fld id="{C82734C6-E1F7-504B-92D2-DC16A494FA85}" type="slidenum">
              <a:rPr lang="ru-RU" smtClean="0"/>
              <a:pPr>
                <a:defRPr/>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939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Надважливим завданням сімейного лікаря є повідомлення  пацієнтки про результати обстеження.</a:t>
            </a:r>
          </a:p>
          <a:p>
            <a:r>
              <a:rPr lang="ru-RU">
                <a:latin typeface="Calibri" charset="0"/>
              </a:rPr>
              <a:t>СЛ повинен знати, що повідомляється про результати у тому мисци, де було проведено тестування. Однак, якщо виникне необхідність повідомляти результати йому, то повідомлення про негативний результат не складає труднощів. А повідомлення про позитивний вимагає підходів зображених на слайді</a:t>
            </a:r>
          </a:p>
        </p:txBody>
      </p:sp>
      <p:sp>
        <p:nvSpPr>
          <p:cNvPr id="4" name="Номер слайда 3"/>
          <p:cNvSpPr>
            <a:spLocks noGrp="1"/>
          </p:cNvSpPr>
          <p:nvPr>
            <p:ph type="sldNum" sz="quarter" idx="5"/>
          </p:nvPr>
        </p:nvSpPr>
        <p:spPr/>
        <p:txBody>
          <a:bodyPr/>
          <a:lstStyle/>
          <a:p>
            <a:pPr>
              <a:defRPr/>
            </a:pPr>
            <a:fld id="{566C5629-BFFD-FB40-8304-60F7755F1E50}" type="slidenum">
              <a:rPr lang="ru-RU" smtClean="0"/>
              <a:pPr>
                <a:defRPr/>
              </a:pPr>
              <a:t>11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041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Необхідно  задокументувати у </a:t>
            </a:r>
            <a:r>
              <a:rPr lang="uk-UA" b="1">
                <a:latin typeface="Times New Roman" charset="0"/>
                <a:cs typeface="Times New Roman" charset="0"/>
              </a:rPr>
              <a:t>Формі первинної облікової документації  № 503-1/о “Інформована згода  на проходження тесту на ВІЛ”.</a:t>
            </a:r>
          </a:p>
          <a:p>
            <a:r>
              <a:rPr lang="uk-UA" b="1">
                <a:latin typeface="Times New Roman" charset="0"/>
                <a:cs typeface="Times New Roman" charset="0"/>
              </a:rPr>
              <a:t>При анонімному обстеженні форма №503-1/о не заповнюється, однак це не у випадку з вагітністю. Всі види обстежень заносяться до Індивідуальної картки вагітної. Порядок заповнення медичної документації визначений наказом МОЗ україни </a:t>
            </a:r>
            <a:r>
              <a:rPr lang="uk-UA" b="1" i="1">
                <a:latin typeface="Calibri" charset="0"/>
              </a:rPr>
              <a:t>від 15.07.2011 №417 «Про організацію амбулаторної акушерсько-гінекологічної допомоги»</a:t>
            </a:r>
            <a:r>
              <a:rPr lang="ru-RU">
                <a:latin typeface="Calibri" charset="0"/>
              </a:rPr>
              <a:t>, де визначнгі повноваження та функції СЛ щодо ведення вагітності. Клінічний протокол з ППМД узгоджений з цим наказом.</a:t>
            </a:r>
            <a:endParaRPr lang="uk-UA">
              <a:latin typeface="Times New Roman" charset="0"/>
              <a:cs typeface="Times New Roman" charset="0"/>
            </a:endParaRPr>
          </a:p>
          <a:p>
            <a:endParaRPr lang="uk-UA" b="1">
              <a:latin typeface="Times New Roman" charset="0"/>
              <a:cs typeface="Times New Roman" charset="0"/>
            </a:endParaRPr>
          </a:p>
          <a:p>
            <a:endParaRPr lang="ru-RU">
              <a:latin typeface="Calibri" charset="0"/>
            </a:endParaRPr>
          </a:p>
        </p:txBody>
      </p:sp>
      <p:sp>
        <p:nvSpPr>
          <p:cNvPr id="4" name="Номер слайда 3"/>
          <p:cNvSpPr>
            <a:spLocks noGrp="1"/>
          </p:cNvSpPr>
          <p:nvPr>
            <p:ph type="sldNum" sz="quarter" idx="5"/>
          </p:nvPr>
        </p:nvSpPr>
        <p:spPr/>
        <p:txBody>
          <a:bodyPr/>
          <a:lstStyle/>
          <a:p>
            <a:pPr>
              <a:defRPr/>
            </a:pPr>
            <a:fld id="{12B5659E-5AC6-904B-8716-C517478718C7}" type="slidenum">
              <a:rPr lang="ru-RU" smtClean="0"/>
              <a:pPr>
                <a:defRPr/>
              </a:pPr>
              <a:t>12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uk-UA" b="1">
                <a:solidFill>
                  <a:srgbClr val="000000"/>
                </a:solidFill>
                <a:latin typeface="Times New Roman" charset="0"/>
                <a:cs typeface="Times New Roman" charset="0"/>
              </a:rPr>
              <a:t>При проведенні післятестового консультування СЛ повинен надати інформацію щодо  необхідності дотримання профілактичних заходів, спрямованих на недопущення розповсюдження ВІЛ-інфекції, права та обов’язки,  соціальний захист  ВІЛ-інфікованих осіб</a:t>
            </a:r>
            <a:endParaRPr lang="ru-RU">
              <a:latin typeface="Calibri" charset="0"/>
            </a:endParaRPr>
          </a:p>
        </p:txBody>
      </p:sp>
      <p:sp>
        <p:nvSpPr>
          <p:cNvPr id="4" name="Номер слайда 3"/>
          <p:cNvSpPr>
            <a:spLocks noGrp="1"/>
          </p:cNvSpPr>
          <p:nvPr>
            <p:ph type="sldNum" sz="quarter" idx="5"/>
          </p:nvPr>
        </p:nvSpPr>
        <p:spPr/>
        <p:txBody>
          <a:bodyPr/>
          <a:lstStyle/>
          <a:p>
            <a:pPr>
              <a:defRPr/>
            </a:pPr>
            <a:fld id="{6D47AF22-3190-1F40-8C0C-9E02E0A2B7B4}" type="slidenum">
              <a:rPr lang="ru-RU" smtClean="0"/>
              <a:pPr>
                <a:defRPr/>
              </a:pPr>
              <a:t>13</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246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Необхідно акцентувати, що післятестове консультування проводиться відразу після отримання результату.</a:t>
            </a:r>
          </a:p>
        </p:txBody>
      </p:sp>
      <p:sp>
        <p:nvSpPr>
          <p:cNvPr id="4" name="Номер слайда 3"/>
          <p:cNvSpPr>
            <a:spLocks noGrp="1"/>
          </p:cNvSpPr>
          <p:nvPr>
            <p:ph type="sldNum" sz="quarter" idx="5"/>
          </p:nvPr>
        </p:nvSpPr>
        <p:spPr/>
        <p:txBody>
          <a:bodyPr/>
          <a:lstStyle/>
          <a:p>
            <a:pPr>
              <a:defRPr/>
            </a:pPr>
            <a:fld id="{3C066956-713B-0340-907F-AE3FF23BB3CB}" type="slidenum">
              <a:rPr lang="ru-RU" smtClean="0"/>
              <a:pPr>
                <a:defRPr/>
              </a:pPr>
              <a:t>14</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349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Давайте, шановні колеги покроково відпрацюємо алгоритм консультування та тестування на ВІЛ вагітних.</a:t>
            </a:r>
          </a:p>
        </p:txBody>
      </p:sp>
      <p:sp>
        <p:nvSpPr>
          <p:cNvPr id="4" name="Номер слайда 3"/>
          <p:cNvSpPr>
            <a:spLocks noGrp="1"/>
          </p:cNvSpPr>
          <p:nvPr>
            <p:ph type="sldNum" sz="quarter" idx="5"/>
          </p:nvPr>
        </p:nvSpPr>
        <p:spPr/>
        <p:txBody>
          <a:bodyPr/>
          <a:lstStyle/>
          <a:p>
            <a:pPr>
              <a:defRPr/>
            </a:pPr>
            <a:fld id="{C4984286-715E-AD4E-9557-8BC321A9C2C3}" type="slidenum">
              <a:rPr lang="ru-RU" smtClean="0"/>
              <a:pPr>
                <a:defRPr/>
              </a:pPr>
              <a:t>15</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451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Шановні колеги! Сімейні лікарі повинні знати правила захисту від зараження ВІЛ-інфекцією на робочому місці!</a:t>
            </a:r>
            <a:r>
              <a:rPr lang="uk-UA" b="1">
                <a:solidFill>
                  <a:srgbClr val="000000"/>
                </a:solidFill>
                <a:latin typeface="Times New Roman" charset="0"/>
                <a:cs typeface="Times New Roman" charset="0"/>
              </a:rPr>
              <a:t> Медичний працівник повинен  поінформувати пацієнта про необхідність дотримання профілактичних заходів, спрямованих на недопущення розповсюдження ВІЛ-інфекції, права та обов’язки,  соціальний захист  ВІЛ-інфікованих осіб</a:t>
            </a:r>
            <a:endParaRPr lang="ru-RU">
              <a:latin typeface="Calibri" charset="0"/>
            </a:endParaRPr>
          </a:p>
        </p:txBody>
      </p:sp>
      <p:sp>
        <p:nvSpPr>
          <p:cNvPr id="4" name="Номер слайда 3"/>
          <p:cNvSpPr>
            <a:spLocks noGrp="1"/>
          </p:cNvSpPr>
          <p:nvPr>
            <p:ph type="sldNum" sz="quarter" idx="5"/>
          </p:nvPr>
        </p:nvSpPr>
        <p:spPr/>
        <p:txBody>
          <a:bodyPr/>
          <a:lstStyle/>
          <a:p>
            <a:pPr>
              <a:defRPr/>
            </a:pPr>
            <a:fld id="{153A821A-557D-AE45-8EEA-805C176E0C42}" type="slidenum">
              <a:rPr lang="ru-RU" smtClean="0"/>
              <a:pPr>
                <a:defRPr/>
              </a:pPr>
              <a:t>16</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656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uk-UA">
                <a:latin typeface="Calibri" charset="0"/>
              </a:rPr>
              <a:t>ДО функцій СЛ належить проведення скринінгу на вживання наркотиків за допомогою профілактичного опитувальника для роботи з вагітними “АССИСТ”. Перед вами опитувальник, який ми більш детально розглянемо у подальшому. Він дуже простий. Необхідно питання задавати неупереджено і здійчнити підрахунок балів та зробити висновок про підозру про вживання наркотиків чі ні. Нагадую, щоСЛ діагноз на основі цього опитувальника не визначає, а може тільки виявиті підозру. Якщо якісб сумніви виникають про це позначка здійснюється в обмінній картці вагітної і передається на вищий рівень налання медисної допомоги, зокрема до лікаря акушера-гінеколога, який повинен також провести скринінг і залучити у разі необхідності лікаря-нарколога. У разі відсутності сумнівів і підозра не винікла про вживання психоактивних речоивн, робиться помітка і на вищих рівнях цей опвтувалник в обов’язковому порядку не проводиться, а лише у разі необхідності.</a:t>
            </a:r>
            <a:endParaRPr lang="ru-RU">
              <a:latin typeface="Calibri" charset="0"/>
            </a:endParaRPr>
          </a:p>
        </p:txBody>
      </p:sp>
      <p:sp>
        <p:nvSpPr>
          <p:cNvPr id="4" name="Номер слайда 3"/>
          <p:cNvSpPr>
            <a:spLocks noGrp="1"/>
          </p:cNvSpPr>
          <p:nvPr>
            <p:ph type="sldNum" sz="quarter" idx="5"/>
          </p:nvPr>
        </p:nvSpPr>
        <p:spPr/>
        <p:txBody>
          <a:bodyPr/>
          <a:lstStyle/>
          <a:p>
            <a:pPr>
              <a:defRPr/>
            </a:pPr>
            <a:fld id="{561A14DB-E7F5-1441-8A13-8D27206E2973}" type="slidenum">
              <a:rPr lang="ru-RU" smtClean="0"/>
              <a:pPr>
                <a:defRPr/>
              </a:pPr>
              <a:t>17</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75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Ми на попередніх лекціях обговорили, що ПС ВІЛ-інфікованих жінок на сьогодні для України має надважливе значення. Пам’ятаючи про те, що основною проблемою ППМД є недостатня прихильність ВІЛ-інфікованих вагітних до профілактичних технологій саме у випадку небажаної вагітності. Основні питання які вимагають впровадження питань ПС сімейним лікарем. Яким чином СЛ має працювати у сфері ППМД ми також поговоримо пізніше.</a:t>
            </a:r>
          </a:p>
          <a:p>
            <a:r>
              <a:rPr lang="ru-RU">
                <a:latin typeface="Calibri" charset="0"/>
              </a:rPr>
              <a:t>Самими основними проблемами ПС є:</a:t>
            </a:r>
          </a:p>
          <a:p>
            <a:r>
              <a:rPr lang="uk-UA" b="1" i="1">
                <a:solidFill>
                  <a:srgbClr val="FF3300"/>
                </a:solidFill>
                <a:latin typeface="Times New Roman" charset="0"/>
                <a:cs typeface="Times New Roman" charset="0"/>
              </a:rPr>
              <a:t>високий рівень абортів</a:t>
            </a:r>
            <a:r>
              <a:rPr lang="uk-UA" b="1" i="1">
                <a:solidFill>
                  <a:srgbClr val="000000"/>
                </a:solidFill>
                <a:latin typeface="Times New Roman" charset="0"/>
                <a:cs typeface="Times New Roman" charset="0"/>
              </a:rPr>
              <a:t> у ВІЛ-інфікованих жінок;</a:t>
            </a:r>
          </a:p>
          <a:p>
            <a:r>
              <a:rPr lang="uk-UA" b="1" i="1">
                <a:solidFill>
                  <a:srgbClr val="000000"/>
                </a:solidFill>
                <a:latin typeface="Times New Roman" charset="0"/>
                <a:cs typeface="Times New Roman" charset="0"/>
              </a:rPr>
              <a:t>- небажана вагітність з наступним штучним перериванням її для ослабленого з імунним дефіцитом організму ВІЛ-інфікованої жінки є серйозним </a:t>
            </a:r>
            <a:r>
              <a:rPr lang="uk-UA" b="1" i="1">
                <a:solidFill>
                  <a:srgbClr val="FF3300"/>
                </a:solidFill>
                <a:latin typeface="Times New Roman" charset="0"/>
                <a:cs typeface="Times New Roman" charset="0"/>
              </a:rPr>
              <a:t>фізичним навантаженням</a:t>
            </a:r>
            <a:r>
              <a:rPr lang="uk-UA" b="1" i="1">
                <a:solidFill>
                  <a:srgbClr val="000000"/>
                </a:solidFill>
                <a:latin typeface="Times New Roman" charset="0"/>
                <a:cs typeface="Times New Roman" charset="0"/>
              </a:rPr>
              <a:t>;</a:t>
            </a:r>
          </a:p>
          <a:p>
            <a:r>
              <a:rPr lang="uk-UA" b="1" i="1">
                <a:solidFill>
                  <a:srgbClr val="000000"/>
                </a:solidFill>
                <a:latin typeface="Times New Roman" charset="0"/>
                <a:cs typeface="Times New Roman" charset="0"/>
              </a:rPr>
              <a:t>- попередження небажаних вагітностей серед ВІЛ-інфікованих жінок не лише попереджає випадки ВІЛ-інфекції у новонароджених, а </a:t>
            </a:r>
            <a:r>
              <a:rPr lang="uk-UA" b="1" i="1">
                <a:solidFill>
                  <a:srgbClr val="FF3300"/>
                </a:solidFill>
                <a:latin typeface="Times New Roman" charset="0"/>
                <a:cs typeface="Times New Roman" charset="0"/>
              </a:rPr>
              <a:t>сприяє зменшенню кількості соціальних сиріт</a:t>
            </a:r>
            <a:r>
              <a:rPr lang="uk-UA" b="1" i="1">
                <a:solidFill>
                  <a:srgbClr val="000000"/>
                </a:solidFill>
                <a:latin typeface="Times New Roman" charset="0"/>
                <a:cs typeface="Times New Roman" charset="0"/>
              </a:rPr>
              <a:t> внаслідок відмови матері від дитини або її смерті;</a:t>
            </a:r>
          </a:p>
          <a:p>
            <a:r>
              <a:rPr lang="uk-UA" b="1" i="1">
                <a:solidFill>
                  <a:srgbClr val="000000"/>
                </a:solidFill>
                <a:latin typeface="Times New Roman" charset="0"/>
                <a:cs typeface="Times New Roman" charset="0"/>
              </a:rPr>
              <a:t>- </a:t>
            </a:r>
            <a:r>
              <a:rPr lang="uk-UA" b="1" i="1">
                <a:solidFill>
                  <a:srgbClr val="FF3300"/>
                </a:solidFill>
                <a:latin typeface="Times New Roman" charset="0"/>
                <a:cs typeface="Times New Roman" charset="0"/>
              </a:rPr>
              <a:t>особливості, пов’язані з контрацепцією</a:t>
            </a:r>
            <a:r>
              <a:rPr lang="uk-UA" b="1" i="1">
                <a:solidFill>
                  <a:srgbClr val="000000"/>
                </a:solidFill>
                <a:latin typeface="Times New Roman" charset="0"/>
                <a:cs typeface="Times New Roman" charset="0"/>
              </a:rPr>
              <a:t> серед ВІЛ-інфікованих жінок, включаючи взаємодію гормональних контрацептивів і АРВ препаратів;</a:t>
            </a:r>
          </a:p>
          <a:p>
            <a:r>
              <a:rPr lang="uk-UA" b="1" i="1">
                <a:solidFill>
                  <a:srgbClr val="000000"/>
                </a:solidFill>
                <a:latin typeface="Times New Roman" charset="0"/>
                <a:cs typeface="Times New Roman" charset="0"/>
              </a:rPr>
              <a:t>- </a:t>
            </a:r>
            <a:r>
              <a:rPr lang="uk-UA" b="1" i="1">
                <a:solidFill>
                  <a:srgbClr val="FF3300"/>
                </a:solidFill>
                <a:latin typeface="Times New Roman" charset="0"/>
                <a:cs typeface="Times New Roman" charset="0"/>
              </a:rPr>
              <a:t>проблема прихильності</a:t>
            </a:r>
            <a:r>
              <a:rPr lang="uk-UA" b="1" i="1">
                <a:solidFill>
                  <a:srgbClr val="000000"/>
                </a:solidFill>
                <a:latin typeface="Times New Roman" charset="0"/>
                <a:cs typeface="Times New Roman" charset="0"/>
              </a:rPr>
              <a:t> ВІЛ-інфікованої жінки до АРВ профілактики за умови небажаної вагітності;</a:t>
            </a:r>
          </a:p>
          <a:p>
            <a:r>
              <a:rPr lang="uk-UA" b="1" i="1">
                <a:solidFill>
                  <a:srgbClr val="000000"/>
                </a:solidFill>
                <a:latin typeface="Times New Roman" charset="0"/>
                <a:cs typeface="Times New Roman" charset="0"/>
              </a:rPr>
              <a:t>- проблема небажаної вагітності у </a:t>
            </a:r>
            <a:r>
              <a:rPr lang="uk-UA" b="1" i="1">
                <a:solidFill>
                  <a:srgbClr val="FF3300"/>
                </a:solidFill>
                <a:latin typeface="Times New Roman" charset="0"/>
                <a:cs typeface="Times New Roman" charset="0"/>
              </a:rPr>
              <a:t>соціально неадаптованих</a:t>
            </a:r>
            <a:r>
              <a:rPr lang="uk-UA" b="1" i="1">
                <a:solidFill>
                  <a:srgbClr val="000000"/>
                </a:solidFill>
                <a:latin typeface="Times New Roman" charset="0"/>
                <a:cs typeface="Times New Roman" charset="0"/>
              </a:rPr>
              <a:t> ВІЛ-інфікованих жінок;</a:t>
            </a:r>
          </a:p>
          <a:p>
            <a:r>
              <a:rPr lang="uk-UA" b="1" i="1">
                <a:solidFill>
                  <a:srgbClr val="000000"/>
                </a:solidFill>
                <a:latin typeface="Times New Roman" charset="0"/>
                <a:cs typeface="Times New Roman" charset="0"/>
              </a:rPr>
              <a:t>- проблема ПС для </a:t>
            </a:r>
            <a:r>
              <a:rPr lang="uk-UA" b="1" i="1">
                <a:solidFill>
                  <a:srgbClr val="FF3300"/>
                </a:solidFill>
                <a:latin typeface="Times New Roman" charset="0"/>
                <a:cs typeface="Times New Roman" charset="0"/>
              </a:rPr>
              <a:t>дискордантних подружніх пар</a:t>
            </a:r>
          </a:p>
          <a:p>
            <a:endParaRPr lang="ru-RU">
              <a:latin typeface="Calibri" charset="0"/>
            </a:endParaRPr>
          </a:p>
        </p:txBody>
      </p:sp>
      <p:sp>
        <p:nvSpPr>
          <p:cNvPr id="4" name="Номер слайда 3"/>
          <p:cNvSpPr>
            <a:spLocks noGrp="1"/>
          </p:cNvSpPr>
          <p:nvPr>
            <p:ph type="sldNum" sz="quarter" idx="5"/>
          </p:nvPr>
        </p:nvSpPr>
        <p:spPr/>
        <p:txBody>
          <a:bodyPr/>
          <a:lstStyle/>
          <a:p>
            <a:pPr>
              <a:defRPr/>
            </a:pPr>
            <a:fld id="{DC528439-18C8-B043-BCBE-8C6086A7BFCA}" type="slidenum">
              <a:rPr lang="ru-RU" smtClean="0"/>
              <a:pPr>
                <a:defRPr/>
              </a:pPr>
              <a:t>18</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861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На СЛ особливі функції покладаються у випадку контакту або звернення за медичною допомогою дискордантної пари з приводу реалізації репродуктивної функції..</a:t>
            </a:r>
          </a:p>
          <a:p>
            <a:r>
              <a:rPr lang="ru-RU">
                <a:latin typeface="Calibri" charset="0"/>
              </a:rPr>
              <a:t>Ми вже з вами обговорювали питання дискордантності. Це коли один із сімейної пари ВІЛ-позитивний, інший – ВІЛ-негативний. </a:t>
            </a:r>
          </a:p>
          <a:p>
            <a:r>
              <a:rPr lang="ru-RU">
                <a:latin typeface="Calibri" charset="0"/>
              </a:rPr>
              <a:t>Як зрозуміло, така сімейна пара не може досягти наступлення вагітності в природних умовах. Тому вони потребують застосування допоміжних репродуктивних технологій. Свмим доступним методом є внутрішньоматкова інсемінація очищеною від ВІЛ спермою ВІЛ-інфікованого партнера. У випадку ВІЛ-інфекції у жінки, здійснюється ВМІ спермою чоловіка, щоб уникнути ризіку інфикування жінки.</a:t>
            </a:r>
          </a:p>
          <a:p>
            <a:r>
              <a:rPr lang="ru-RU">
                <a:latin typeface="Calibri" charset="0"/>
              </a:rPr>
              <a:t>Для отримання кваліфікованої допомоги така пара скеровується до спеціалістіз репродуктології та до спеціаліста з питань ВІЛ-інфекції.</a:t>
            </a:r>
          </a:p>
        </p:txBody>
      </p:sp>
      <p:sp>
        <p:nvSpPr>
          <p:cNvPr id="4" name="Номер слайда 3"/>
          <p:cNvSpPr>
            <a:spLocks noGrp="1"/>
          </p:cNvSpPr>
          <p:nvPr>
            <p:ph type="sldNum" sz="quarter" idx="5"/>
          </p:nvPr>
        </p:nvSpPr>
        <p:spPr/>
        <p:txBody>
          <a:bodyPr/>
          <a:lstStyle/>
          <a:p>
            <a:pPr>
              <a:defRPr/>
            </a:pPr>
            <a:fld id="{7A88A0DC-A307-A349-AAA4-C2B74DE1DB70}" type="slidenum">
              <a:rPr lang="ru-RU" smtClean="0"/>
              <a:pPr>
                <a:defRPr/>
              </a:pPr>
              <a:t>19</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Порядок діяльності СЛ з вагітною визначений у наступних функціях.</a:t>
            </a:r>
          </a:p>
          <a:p>
            <a:r>
              <a:rPr lang="uk-UA" sz="1400">
                <a:latin typeface="Calibri" charset="0"/>
              </a:rPr>
              <a:t>1</a:t>
            </a:r>
            <a:r>
              <a:rPr lang="uk-UA" sz="1400" b="1">
                <a:latin typeface="Calibri" charset="0"/>
              </a:rPr>
              <a:t>. </a:t>
            </a:r>
            <a:r>
              <a:rPr lang="uk-UA" b="1" i="1">
                <a:latin typeface="Calibri" charset="0"/>
              </a:rPr>
              <a:t>З’ясувати можливості та зручний час для вагітної звернення до закладу охорони здоров’я (ЗОЗ), що надають вторинну медичну допомогу (МД).</a:t>
            </a:r>
          </a:p>
          <a:p>
            <a:endParaRPr lang="ru-RU" b="1" i="1">
              <a:latin typeface="Calibri" charset="0"/>
            </a:endParaRPr>
          </a:p>
          <a:p>
            <a:r>
              <a:rPr lang="uk-UA" b="1" i="1">
                <a:latin typeface="Calibri" charset="0"/>
              </a:rPr>
              <a:t>2. Надати інформацію вагітній про необхідність спостереження за перебігом вагітності у лікаря-акушера-гінеколога.</a:t>
            </a:r>
          </a:p>
          <a:p>
            <a:endParaRPr lang="ru-RU" b="1" i="1">
              <a:latin typeface="Calibri" charset="0"/>
            </a:endParaRPr>
          </a:p>
          <a:p>
            <a:r>
              <a:rPr lang="uk-UA" b="1" i="1">
                <a:latin typeface="Calibri" charset="0"/>
              </a:rPr>
              <a:t>3. Видати направлення до лікаря-акушера-гінеколога ЗОЗ, що надає вторинну МД, для спостереження за вагітністю із детальною випискою про обстеження пацієнтки та результатами профілактичного скринінгу вагітної щодо вживання психоактивних речовин «АССИСТ» для подальшого спостереження за вагітністю.</a:t>
            </a:r>
          </a:p>
          <a:p>
            <a:endParaRPr lang="ru-RU" b="1" i="1">
              <a:latin typeface="Calibri" charset="0"/>
            </a:endParaRPr>
          </a:p>
          <a:p>
            <a:r>
              <a:rPr lang="uk-UA" b="1" i="1">
                <a:latin typeface="Calibri" charset="0"/>
              </a:rPr>
              <a:t>4. Лікар загальної практики – сімейний лікар (ЛЗП-СЛ) </a:t>
            </a:r>
            <a:r>
              <a:rPr lang="uk-UA" b="1" i="1">
                <a:solidFill>
                  <a:srgbClr val="FF3300"/>
                </a:solidFill>
                <a:latin typeface="Calibri" charset="0"/>
              </a:rPr>
              <a:t>протягом 7-ми </a:t>
            </a:r>
            <a:r>
              <a:rPr lang="uk-UA" b="1" i="1">
                <a:latin typeface="Calibri" charset="0"/>
              </a:rPr>
              <a:t>діб після звернення вагітної здійснює активний патронаж вагітної вдома для з’ясування ситуації щодо виконання пацієнткою його призначень.</a:t>
            </a:r>
          </a:p>
          <a:p>
            <a:endParaRPr lang="ru-RU" b="1" i="1">
              <a:latin typeface="Calibri" charset="0"/>
            </a:endParaRPr>
          </a:p>
          <a:p>
            <a:r>
              <a:rPr lang="uk-UA" b="1" i="1">
                <a:latin typeface="Calibri" charset="0"/>
              </a:rPr>
              <a:t>5.  Здійснити скринінг на туберкульоз за допомогою скринінгового анкетування та при необхідності забезпечити додаткове обстеження відповідно до Уніфікованого клінічного протоколу медичної допомоги «Туберкульоз у дорослих» </a:t>
            </a:r>
            <a:endParaRPr lang="ru-RU">
              <a:latin typeface="Calibri" charset="0"/>
            </a:endParaRPr>
          </a:p>
        </p:txBody>
      </p:sp>
      <p:sp>
        <p:nvSpPr>
          <p:cNvPr id="4" name="Номер слайда 3"/>
          <p:cNvSpPr>
            <a:spLocks noGrp="1"/>
          </p:cNvSpPr>
          <p:nvPr>
            <p:ph type="sldNum" sz="quarter" idx="5"/>
          </p:nvPr>
        </p:nvSpPr>
        <p:spPr/>
        <p:txBody>
          <a:bodyPr/>
          <a:lstStyle/>
          <a:p>
            <a:pPr>
              <a:defRPr/>
            </a:pPr>
            <a:fld id="{62C9C444-B1C4-0842-A6F8-D3BF0F55F70A}" type="slidenum">
              <a:rPr lang="ru-RU" smtClean="0"/>
              <a:pPr>
                <a:defRPr/>
              </a:pPr>
              <a:t>20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Первинна медична допомога з питань ППМД надається лікрем загальної практики-сімейним лікарем. У клінічному протоколі виписані чіткі функціональні обов’язки, до яких включаються консультування з питань необхідності обстеження на ВІЛ та сучасних можливостей у разі необхідності – ППМД </a:t>
            </a:r>
          </a:p>
          <a:p>
            <a:endParaRPr lang="ru-RU">
              <a:latin typeface="Calibri" charset="0"/>
            </a:endParaRPr>
          </a:p>
        </p:txBody>
      </p:sp>
      <p:sp>
        <p:nvSpPr>
          <p:cNvPr id="4" name="Номер слайда 3"/>
          <p:cNvSpPr>
            <a:spLocks noGrp="1"/>
          </p:cNvSpPr>
          <p:nvPr>
            <p:ph type="sldNum" sz="quarter" idx="5"/>
          </p:nvPr>
        </p:nvSpPr>
        <p:spPr/>
        <p:txBody>
          <a:bodyPr/>
          <a:lstStyle/>
          <a:p>
            <a:pPr>
              <a:defRPr/>
            </a:pPr>
            <a:fld id="{6180D035-F891-F341-9DC6-94569C57F385}" type="slidenum">
              <a:rPr lang="ru-RU" smtClean="0"/>
              <a:pPr>
                <a:defRPr/>
              </a:pPr>
              <a:t>3</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Для ефективної ППМД є на сьогодні дуже важливим питання моніторингу або контролю виконання призначень спеціалістів вищого рівня медичної допомоги. Наступним порядком</a:t>
            </a:r>
            <a:r>
              <a:rPr kumimoji="0" lang="uk-UA" b="1">
                <a:latin typeface="Times New Roman" charset="0"/>
                <a:cs typeface="Times New Roman" charset="0"/>
              </a:rPr>
              <a:t>1. </a:t>
            </a:r>
            <a:r>
              <a:rPr lang="uk-UA" b="1">
                <a:latin typeface="Times New Roman" charset="0"/>
                <a:cs typeface="Times New Roman" charset="0"/>
              </a:rPr>
              <a:t> ЛЗП-СЛ через 14 діб після направлення пацієнтки до лікаря-акушера-гінеколога ЗОЗ вторинного рівня здійснює активний патронаж ВІЛ-інфікованої вагітної вдома з метою контролю спостереження за перебігом вагітності та виконання нею призначень спеціалістів ЗОЗ, що надають вторинну та третинну МД.</a:t>
            </a:r>
          </a:p>
          <a:p>
            <a:endParaRPr lang="ru-RU" b="1">
              <a:latin typeface="Times New Roman" charset="0"/>
              <a:cs typeface="Times New Roman" charset="0"/>
            </a:endParaRPr>
          </a:p>
          <a:p>
            <a:r>
              <a:rPr lang="uk-UA" b="1">
                <a:latin typeface="Times New Roman" charset="0"/>
                <a:cs typeface="Times New Roman" charset="0"/>
              </a:rPr>
              <a:t>2. У разі невиконання пацієнткою призначень ЛЗП-СЛ пояснює важливість їх для здоров’я як для самої вагітної, так і для майбутньої дитини, а також пояснює, що відповідно до чинного законодавства у разі невиконання призначень жінка є відповідальною за свій стан здоров’я та стан здоров’я майбутньої дитини (ст. 34 Основ законодавства про охорону здоров’я).</a:t>
            </a:r>
          </a:p>
          <a:p>
            <a:endParaRPr lang="ru-RU" b="1">
              <a:latin typeface="Times New Roman" charset="0"/>
              <a:cs typeface="Times New Roman" charset="0"/>
            </a:endParaRPr>
          </a:p>
          <a:p>
            <a:r>
              <a:rPr lang="uk-UA" b="1">
                <a:latin typeface="Times New Roman" charset="0"/>
                <a:cs typeface="Times New Roman" charset="0"/>
              </a:rPr>
              <a:t>3. Здійснювати контроль прихильності та прийому АРВ препаратів та інших призначень спеціалістів вищого рівня організації медичної допомоги.</a:t>
            </a:r>
            <a:r>
              <a:rPr lang="ru-RU" b="1">
                <a:latin typeface="Times New Roman" charset="0"/>
                <a:cs typeface="Times New Roman" charset="0"/>
              </a:rPr>
              <a:t> </a:t>
            </a:r>
            <a:endParaRPr lang="ru-RU">
              <a:latin typeface="Calibri" charset="0"/>
            </a:endParaRPr>
          </a:p>
        </p:txBody>
      </p:sp>
      <p:sp>
        <p:nvSpPr>
          <p:cNvPr id="4" name="Номер слайда 3"/>
          <p:cNvSpPr>
            <a:spLocks noGrp="1"/>
          </p:cNvSpPr>
          <p:nvPr>
            <p:ph type="sldNum" sz="quarter" idx="5"/>
          </p:nvPr>
        </p:nvSpPr>
        <p:spPr/>
        <p:txBody>
          <a:bodyPr/>
          <a:lstStyle/>
          <a:p>
            <a:pPr>
              <a:defRPr/>
            </a:pPr>
            <a:fld id="{BE8647CE-C0E8-C346-ABC6-197496CF68CA}" type="slidenum">
              <a:rPr lang="ru-RU" smtClean="0"/>
              <a:pPr>
                <a:defRPr/>
              </a:pPr>
              <a:t>21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uk-UA">
                <a:latin typeface="Calibri" charset="0"/>
              </a:rPr>
              <a:t>Цінність ролі сімейного лікаря у ППМД визначена  ВООЗ. Поінформованість працівника допологового медичного закладу про ВІЛ-статус, не визначений раніше, або прихований жінкою від медичних працівників, є необхідною передумовою зниження частоти випадків передачі ВІЛ від матері до дитини (ЧПМД) до рівня менше 1%. Крім того, це є важливим моментом для початку лікування і надання допомоги ВІЛ-інфікованим жінкам та їхнім дітям.</a:t>
            </a:r>
            <a:endParaRPr lang="ru-RU">
              <a:latin typeface="Calibri" charset="0"/>
            </a:endParaRPr>
          </a:p>
          <a:p>
            <a:r>
              <a:rPr lang="ru-RU">
                <a:latin typeface="Calibri" charset="0"/>
              </a:rPr>
              <a:t>Головним завданням симейного лікаря є своєчасне виявлення вагітності та її максимально швидке обстеження, зокрема на ВІЛ, що дасть можливість втрутитися в ситуацію щодо попередження передачі ВІЛ горизонтальним та вертикальним шляхом.</a:t>
            </a:r>
          </a:p>
          <a:p>
            <a:r>
              <a:rPr lang="ru-RU">
                <a:latin typeface="Calibri" charset="0"/>
              </a:rPr>
              <a:t>На сьогодні сімейний лікар може надати широкі можливості для встановлення довірливих стосунків з ВІЛ-інфікованими вагітними, з їх сим’ями. Цьму буде сприяти п</a:t>
            </a:r>
            <a:r>
              <a:rPr lang="uk-UA" b="1">
                <a:latin typeface="Calibri" charset="0"/>
              </a:rPr>
              <a:t>рофесійне консультування вагітної жінки щодо можливого ВІЛ-інфікування є необхідним заходом у напрямку поліпшення здоров’я жінки та її новонародженої дитини у разі виявлення ВІЛ-інфекції</a:t>
            </a:r>
          </a:p>
          <a:p>
            <a:endParaRPr lang="ru-RU">
              <a:latin typeface="Calibri" charset="0"/>
            </a:endParaRPr>
          </a:p>
        </p:txBody>
      </p:sp>
      <p:sp>
        <p:nvSpPr>
          <p:cNvPr id="4" name="Номер слайда 3"/>
          <p:cNvSpPr>
            <a:spLocks noGrp="1"/>
          </p:cNvSpPr>
          <p:nvPr>
            <p:ph type="sldNum" sz="quarter" idx="5"/>
          </p:nvPr>
        </p:nvSpPr>
        <p:spPr/>
        <p:txBody>
          <a:bodyPr/>
          <a:lstStyle/>
          <a:p>
            <a:pPr>
              <a:defRPr/>
            </a:pPr>
            <a:fld id="{5EDA4498-09DD-5F48-A35D-30DE03364491}" type="slidenum">
              <a:rPr lang="ru-RU" smtClean="0"/>
              <a:pPr>
                <a:defRPr/>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 name="Заметки 2"/>
          <p:cNvSpPr>
            <a:spLocks noGrp="1"/>
          </p:cNvSpPr>
          <p:nvPr>
            <p:ph type="body" idx="1"/>
          </p:nvPr>
        </p:nvSpPr>
        <p:spPr/>
        <p:txBody>
          <a:bodyPr/>
          <a:lstStyle/>
          <a:p>
            <a:pPr>
              <a:defRPr/>
            </a:pPr>
            <a:r>
              <a:rPr lang="ru-RU" dirty="0" err="1" smtClean="0"/>
              <a:t>Сімейний</a:t>
            </a:r>
            <a:r>
              <a:rPr lang="ru-RU" dirty="0" smtClean="0"/>
              <a:t> </a:t>
            </a:r>
            <a:r>
              <a:rPr lang="ru-RU" dirty="0" err="1" smtClean="0"/>
              <a:t>лікар</a:t>
            </a:r>
            <a:r>
              <a:rPr lang="ru-RU" dirty="0" smtClean="0"/>
              <a:t> </a:t>
            </a:r>
            <a:r>
              <a:rPr lang="ru-RU" dirty="0" err="1" smtClean="0"/>
              <a:t>має</a:t>
            </a:r>
            <a:r>
              <a:rPr lang="ru-RU" dirty="0" smtClean="0"/>
              <a:t> </a:t>
            </a:r>
            <a:r>
              <a:rPr lang="ru-RU" dirty="0" err="1" smtClean="0"/>
              <a:t>діяти</a:t>
            </a:r>
            <a:r>
              <a:rPr lang="ru-RU" dirty="0" smtClean="0"/>
              <a:t> у </a:t>
            </a:r>
            <a:r>
              <a:rPr lang="ru-RU" dirty="0" err="1" smtClean="0"/>
              <a:t>відповідності</a:t>
            </a:r>
            <a:r>
              <a:rPr lang="ru-RU" dirty="0" smtClean="0"/>
              <a:t> до </a:t>
            </a:r>
            <a:r>
              <a:rPr lang="uk-UA" b="1" dirty="0" smtClean="0">
                <a:latin typeface="Times New Roman" pitchFamily="18" charset="0"/>
                <a:cs typeface="Times New Roman" pitchFamily="18" charset="0"/>
              </a:rPr>
              <a:t>Конвенції про права людини і :</a:t>
            </a:r>
          </a:p>
          <a:p>
            <a:pPr marL="342900" indent="-342900">
              <a:buFontTx/>
              <a:buChar char="-"/>
              <a:defRPr/>
            </a:pPr>
            <a:r>
              <a:rPr lang="uk-UA" b="1" i="1" dirty="0" smtClean="0">
                <a:latin typeface="Times New Roman" pitchFamily="18" charset="0"/>
                <a:cs typeface="Times New Roman" pitchFamily="18" charset="0"/>
              </a:rPr>
              <a:t>забезпечення вичерпною інформацією та доступною медичною допомогою цієї категорії пацієнтів з метою підвищення якості та тривалості життя ВІЛ-інфікованої жінки для народження та виховання своїх дітей, таким чином, здійснення профілактики дитячого сирітства;</a:t>
            </a:r>
          </a:p>
          <a:p>
            <a:pPr marL="342900" indent="-342900">
              <a:buFontTx/>
              <a:buChar char="-"/>
              <a:defRPr/>
            </a:pPr>
            <a:r>
              <a:rPr lang="uk-UA" b="1" i="1" dirty="0" smtClean="0">
                <a:latin typeface="Times New Roman" pitchFamily="18" charset="0"/>
                <a:cs typeface="Times New Roman" pitchFamily="18" charset="0"/>
              </a:rPr>
              <a:t>при проведенні роботи з ПС необхідно дотримуватись етичних норм, визнавати правову незалежність пацієнтів та право на поінформоване самовизначення. - репродуктивний вибір — це невід’ємне право кожної людини. Питання кількості дітей у ВІЛ-інфікованих осіб вирішується індивідуально, враховуючи стан здоров’я та соціальну адаптованість пацієнтки.</a:t>
            </a:r>
          </a:p>
          <a:p>
            <a:pPr>
              <a:defRPr/>
            </a:pPr>
            <a:r>
              <a:rPr lang="uk-UA" b="1" dirty="0" smtClean="0">
                <a:latin typeface="Times New Roman" pitchFamily="18" charset="0"/>
                <a:cs typeface="Times New Roman" pitchFamily="18" charset="0"/>
              </a:rPr>
              <a:t/>
            </a:r>
            <a:br>
              <a:rPr lang="uk-UA" b="1" dirty="0" smtClean="0">
                <a:latin typeface="Times New Roman" pitchFamily="18" charset="0"/>
                <a:cs typeface="Times New Roman" pitchFamily="18" charset="0"/>
              </a:rPr>
            </a:br>
            <a:endParaRPr lang="ru-RU" dirty="0"/>
          </a:p>
        </p:txBody>
      </p:sp>
      <p:sp>
        <p:nvSpPr>
          <p:cNvPr id="4" name="Номер слайда 3"/>
          <p:cNvSpPr>
            <a:spLocks noGrp="1"/>
          </p:cNvSpPr>
          <p:nvPr>
            <p:ph type="sldNum" sz="quarter" idx="5"/>
          </p:nvPr>
        </p:nvSpPr>
        <p:spPr/>
        <p:txBody>
          <a:bodyPr/>
          <a:lstStyle/>
          <a:p>
            <a:pPr>
              <a:defRPr/>
            </a:pPr>
            <a:fld id="{66E3E352-B1AD-4B48-8A22-74B66280720F}" type="slidenum">
              <a:rPr lang="ru-RU" smtClean="0"/>
              <a:pPr>
                <a:defRPr/>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Знову звертаємо вашу увагу щодо кримінальної відповідальності у встосунках пацієнт-лікар. Сімейний лікар для пацієнтів його дільниці, зокрема ВІЛ-інфікованої вагітної несе відповідальність за нерозголошення таємниці діагнозу. Сімейний лікар має знати нормативні вимоги щодо правильності ведення документації з метою нерозголошення, а також працюваті з підлеглими медичними працівниками щодо нерозголошення будь-якої інформації про стан здоров’я пацієнтів, в іншому випадку </a:t>
            </a:r>
            <a:r>
              <a:rPr lang="uk-UA" b="1">
                <a:solidFill>
                  <a:schemeClr val="bg1"/>
                </a:solidFill>
                <a:latin typeface="Times New Roman" charset="0"/>
                <a:cs typeface="Times New Roman" charset="0"/>
              </a:rPr>
              <a:t>Умисне розголошення лікарської таємниці особою, якій вона стала відома у зв'язку з виконанням професійних чи службових обов'язків, якщо таке діяння спричинило тяжкі наслідки, карається штрафом до п'ятдесяти неоподатковуваних мінімумів доходів громадян або громадськими роботами на строк до двохсот сорока годин, або позбавленням права обіймати певні посади чи займатися певною діяльністю на строк до трьох років, або виправними роботами на строк до двох років</a:t>
            </a:r>
            <a:endParaRPr lang="ru-RU">
              <a:latin typeface="Calibri" charset="0"/>
            </a:endParaRPr>
          </a:p>
        </p:txBody>
      </p:sp>
      <p:sp>
        <p:nvSpPr>
          <p:cNvPr id="4" name="Номер слайда 3"/>
          <p:cNvSpPr>
            <a:spLocks noGrp="1"/>
          </p:cNvSpPr>
          <p:nvPr>
            <p:ph type="sldNum" sz="quarter" idx="5"/>
          </p:nvPr>
        </p:nvSpPr>
        <p:spPr/>
        <p:txBody>
          <a:bodyPr/>
          <a:lstStyle/>
          <a:p>
            <a:pPr>
              <a:defRPr/>
            </a:pPr>
            <a:fld id="{3DB39D97-A017-D349-9703-B0B335B80C7A}" type="slidenum">
              <a:rPr lang="ru-RU" smtClean="0"/>
              <a:pPr>
                <a:defRPr/>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uk-UA">
                <a:latin typeface="Calibri" charset="0"/>
              </a:rPr>
              <a:t>Консультування з питань ППМД є важливою складовою комплексу заходів щодо профілактики подальшого поширення ВІЛ-інфекції серед населення. </a:t>
            </a:r>
            <a:endParaRPr lang="ru-RU">
              <a:latin typeface="Calibri" charset="0"/>
            </a:endParaRPr>
          </a:p>
          <a:p>
            <a:r>
              <a:rPr lang="uk-UA">
                <a:latin typeface="Calibri" charset="0"/>
              </a:rPr>
              <a:t>Надання добровільної консультативної допомоги населенню стосовно шляхів поширення ВІЛ-інфекції та профілактики інфікування ВІЛ сприяє прийняттю інформованого рішення щодо тестування на ВІЛ, визначення ВІЛ-статусу людини, підтримці подальшої безпечної щодо інфікування ВІЛ поведінки, отриманню своєчасної медичної допомоги (обстеження на туберкульоз, ІПСШ, опортуністичні інфекції та їх лікування, своєчасний початок антиретровірусної терапії), профілактиці ПМД та отриманню послуг з планування сім'ї, всебічній підтримці, у тому числі за принципом "рівний-рівному".</a:t>
            </a:r>
            <a:r>
              <a:rPr lang="ru-RU">
                <a:latin typeface="Calibri" charset="0"/>
              </a:rPr>
              <a:t> </a:t>
            </a:r>
          </a:p>
          <a:p>
            <a:r>
              <a:rPr lang="ru-RU">
                <a:latin typeface="Calibri" charset="0"/>
              </a:rPr>
              <a:t>Щ о таке </a:t>
            </a:r>
            <a:r>
              <a:rPr lang="uk-UA">
                <a:latin typeface="Calibri" charset="0"/>
              </a:rPr>
              <a:t>"рівний-рівному”? Це підготовлені і поінформовані щодо ВІЛ-інфекції волонтери, ними можуть бути і ВІЛ-позиіивні особи, для надання інформації іншим. Якраз за науковими даними ВІЛ-інфіковані пацієгти найбільше довіряють. </a:t>
            </a:r>
            <a:r>
              <a:rPr lang="ru-RU">
                <a:latin typeface="Calibri" charset="0"/>
              </a:rPr>
              <a:t>Ц</a:t>
            </a:r>
            <a:r>
              <a:rPr lang="uk-UA">
                <a:latin typeface="Calibri" charset="0"/>
              </a:rPr>
              <a:t>е треба враховувати і залучати їх у разі необхідності.</a:t>
            </a:r>
            <a:endParaRPr lang="ru-RU">
              <a:latin typeface="Calibri" charset="0"/>
            </a:endParaRPr>
          </a:p>
        </p:txBody>
      </p:sp>
      <p:sp>
        <p:nvSpPr>
          <p:cNvPr id="4" name="Номер слайда 3"/>
          <p:cNvSpPr>
            <a:spLocks noGrp="1"/>
          </p:cNvSpPr>
          <p:nvPr>
            <p:ph type="sldNum" sz="quarter" idx="5"/>
          </p:nvPr>
        </p:nvSpPr>
        <p:spPr/>
        <p:txBody>
          <a:bodyPr/>
          <a:lstStyle/>
          <a:p>
            <a:pPr>
              <a:defRPr/>
            </a:pPr>
            <a:fld id="{E63B78A1-CAD3-8641-A545-D52E24455C66}" type="slidenum">
              <a:rPr lang="ru-RU" smtClean="0"/>
              <a:pPr>
                <a:defRPr/>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Сьогодни у всьому світі приділяється надважлива увага до значимості первинної ланки у ППМД.</a:t>
            </a:r>
          </a:p>
          <a:p>
            <a:r>
              <a:rPr lang="ru-RU">
                <a:latin typeface="Calibri" charset="0"/>
              </a:rPr>
              <a:t>Узагальнення результатів численних досліджень дозволили зробити висновок, що </a:t>
            </a:r>
            <a:r>
              <a:rPr lang="uk-UA" b="1">
                <a:latin typeface="Times New Roman" charset="0"/>
                <a:cs typeface="Times New Roman" charset="0"/>
              </a:rPr>
              <a:t>Тестування під час першого звернення – знижує ПМД до 1%, а допологовий скринінг зводить до мінімуму ВТ ВІЛ. Необхідна стандартизація обстеження на ВІЛ дозволяє якісніше виявити можливу ВІЛ-інфекцію. Проте у разі відмови пацієнтки від обстеження СЛ повинен зібрати свої знання і вміння для повторного консультування щодо необхідності і значимості обстеження, також попередити пацієнтку про не лише її права, а й відповідальність перед майбутньою дитиною.</a:t>
            </a:r>
            <a:endParaRPr lang="en-US" b="1">
              <a:latin typeface="Times New Roman" charset="0"/>
              <a:cs typeface="Times New Roman" charset="0"/>
            </a:endParaRPr>
          </a:p>
          <a:p>
            <a:endParaRPr lang="ru-RU">
              <a:latin typeface="Calibri" charset="0"/>
            </a:endParaRPr>
          </a:p>
        </p:txBody>
      </p:sp>
      <p:sp>
        <p:nvSpPr>
          <p:cNvPr id="4" name="Номер слайда 3"/>
          <p:cNvSpPr>
            <a:spLocks noGrp="1"/>
          </p:cNvSpPr>
          <p:nvPr>
            <p:ph type="sldNum" sz="quarter" idx="5"/>
          </p:nvPr>
        </p:nvSpPr>
        <p:spPr/>
        <p:txBody>
          <a:bodyPr/>
          <a:lstStyle/>
          <a:p>
            <a:pPr>
              <a:defRPr/>
            </a:pPr>
            <a:fld id="{F360B4B6-3E5B-1F4D-AC63-85A4ABCD4625}" type="slidenum">
              <a:rPr lang="ru-RU" smtClean="0"/>
              <a:pPr>
                <a:defRPr/>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atin typeface="Calibri" charset="0"/>
              </a:rPr>
              <a:t>Перед вами схема визначеного порядку тестування на ВІЛ вагітних. Визначені конкретні терміни.</a:t>
            </a:r>
          </a:p>
          <a:p>
            <a:r>
              <a:rPr lang="ru-RU">
                <a:latin typeface="Calibri" charset="0"/>
              </a:rPr>
              <a:t>Яке завдання СЛ?</a:t>
            </a:r>
          </a:p>
          <a:p>
            <a:r>
              <a:rPr lang="ru-RU">
                <a:latin typeface="Calibri" charset="0"/>
              </a:rPr>
              <a:t>Перш за все, знити ці терміни і своєчасно обстежити. В ідеальному варіанті зробити скринінг при першому зверненні. На сьогодні це складно зробити в умовах наших повсякденних реалій, але СЛ може обстежувати на ВІЛ швидкими тестами і робити все для того, щоб швидкі тести були в його арсеналі медичної допомоги.</a:t>
            </a:r>
          </a:p>
          <a:p>
            <a:r>
              <a:rPr lang="ru-RU">
                <a:latin typeface="Calibri" charset="0"/>
              </a:rPr>
              <a:t>В інших випадках завданням СЛ є своєчасне скерування на обстеження в найближчий територіально лікувальний заклад, зокрема центр «Довіра».</a:t>
            </a:r>
          </a:p>
          <a:p>
            <a:r>
              <a:rPr lang="ru-RU">
                <a:latin typeface="Calibri" charset="0"/>
              </a:rPr>
              <a:t>Покроково тестування виглядає на схемі так: (прочитати зі слайду)</a:t>
            </a:r>
          </a:p>
          <a:p>
            <a:r>
              <a:rPr lang="uk-UA">
                <a:latin typeface="Calibri" charset="0"/>
              </a:rPr>
              <a:t>Необхідно залучати статевих партнерів вагітних жінок до консультування та тестування на ВІЛ, незалежно від ВІЛ статусу вагітної. Своєчасне виявленя ВІЛ-інфекції у статевого партнера дозволить попередити інфікування ВІЛ жінки  і дитини, яка під час вагітності мала негативний тест на ВІЛ у випадках тривалого грудного вигодовування.</a:t>
            </a:r>
            <a:endParaRPr lang="ru-RU">
              <a:latin typeface="Calibri" charset="0"/>
            </a:endParaRPr>
          </a:p>
          <a:p>
            <a:endParaRPr lang="ru-RU">
              <a:latin typeface="Calibri" charset="0"/>
            </a:endParaRPr>
          </a:p>
        </p:txBody>
      </p:sp>
      <p:sp>
        <p:nvSpPr>
          <p:cNvPr id="4" name="Номер слайда 3"/>
          <p:cNvSpPr>
            <a:spLocks noGrp="1"/>
          </p:cNvSpPr>
          <p:nvPr>
            <p:ph type="sldNum" sz="quarter" idx="5"/>
          </p:nvPr>
        </p:nvSpPr>
        <p:spPr/>
        <p:txBody>
          <a:bodyPr/>
          <a:lstStyle/>
          <a:p>
            <a:pPr>
              <a:defRPr/>
            </a:pPr>
            <a:fld id="{5D515123-DA7F-B040-AFD6-8DB90C3A6BE5}" type="slidenum">
              <a:rPr lang="ru-RU" smtClean="0"/>
              <a:pPr>
                <a:defRPr/>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 name="Заметки 2"/>
          <p:cNvSpPr>
            <a:spLocks noGrp="1"/>
          </p:cNvSpPr>
          <p:nvPr>
            <p:ph type="body" idx="1"/>
          </p:nvPr>
        </p:nvSpPr>
        <p:spPr/>
        <p:txBody>
          <a:bodyPr/>
          <a:lstStyle/>
          <a:p>
            <a:pPr>
              <a:defRPr/>
            </a:pPr>
            <a:r>
              <a:rPr lang="ru-RU" dirty="0" err="1" smtClean="0"/>
              <a:t>Інформація</a:t>
            </a:r>
            <a:r>
              <a:rPr lang="ru-RU" dirty="0" smtClean="0"/>
              <a:t> </a:t>
            </a:r>
            <a:r>
              <a:rPr lang="ru-RU" dirty="0" err="1" smtClean="0"/>
              <a:t>щодо</a:t>
            </a:r>
            <a:r>
              <a:rPr lang="ru-RU" dirty="0" smtClean="0"/>
              <a:t> </a:t>
            </a:r>
            <a:r>
              <a:rPr lang="ru-RU" dirty="0" err="1" smtClean="0"/>
              <a:t>швидких</a:t>
            </a:r>
            <a:r>
              <a:rPr lang="ru-RU" dirty="0" smtClean="0"/>
              <a:t> </a:t>
            </a:r>
            <a:r>
              <a:rPr lang="ru-RU" dirty="0" err="1" smtClean="0"/>
              <a:t>тестів</a:t>
            </a:r>
            <a:r>
              <a:rPr lang="ru-RU" dirty="0" smtClean="0"/>
              <a:t>:</a:t>
            </a:r>
          </a:p>
          <a:p>
            <a:pPr marL="342900" indent="-342900">
              <a:spcAft>
                <a:spcPts val="1200"/>
              </a:spcAft>
              <a:buFontTx/>
              <a:buChar char="-"/>
              <a:defRPr/>
            </a:pPr>
            <a:r>
              <a:rPr lang="uk-UA" b="1" dirty="0" smtClean="0">
                <a:solidFill>
                  <a:srgbClr val="FF0000"/>
                </a:solidFill>
                <a:latin typeface="Times New Roman"/>
                <a:cs typeface="Times New Roman"/>
              </a:rPr>
              <a:t>це діагностичні набори (тест-системи), застосування яких дозволяє отримати кінцевий результат без використання спеціального обладнання для проведення ІФА за дуже короткий термін — від декількох хвилин до години</a:t>
            </a:r>
          </a:p>
          <a:p>
            <a:pPr marL="342900" indent="-342900">
              <a:spcAft>
                <a:spcPts val="1200"/>
              </a:spcAft>
              <a:buFontTx/>
              <a:buChar char="-"/>
              <a:defRPr/>
            </a:pPr>
            <a:r>
              <a:rPr lang="uk-UA" b="1" dirty="0" smtClean="0">
                <a:solidFill>
                  <a:schemeClr val="accent4">
                    <a:lumMod val="75000"/>
                  </a:schemeClr>
                </a:solidFill>
                <a:latin typeface="Times New Roman"/>
                <a:cs typeface="Times New Roman"/>
              </a:rPr>
              <a:t>мінімальні вимоги до обладнання і технічно проста процедура їх виконання та інтерпретації результатів дослідження сприяють їх широкому впровадженню</a:t>
            </a:r>
          </a:p>
          <a:p>
            <a:pPr marL="342900" indent="-342900">
              <a:spcAft>
                <a:spcPts val="1200"/>
              </a:spcAft>
              <a:buFontTx/>
              <a:buChar char="-"/>
              <a:defRPr/>
            </a:pPr>
            <a:r>
              <a:rPr lang="uk-UA" b="1" dirty="0" smtClean="0">
                <a:solidFill>
                  <a:schemeClr val="tx2">
                    <a:lumMod val="60000"/>
                    <a:lumOff val="40000"/>
                  </a:schemeClr>
                </a:solidFill>
                <a:latin typeface="Times New Roman"/>
                <a:cs typeface="Times New Roman"/>
              </a:rPr>
              <a:t>більшість швидких/простих тестів випускаються повністю готовими до застосування, мають внутрішній контроль за процедурою виконання, який підтверджує якісне проведення тестування, тобто що всі компоненти та реагенти тесту спрацювали правильно і що відповідно правильно було внесено матеріал для дослідження</a:t>
            </a:r>
          </a:p>
          <a:p>
            <a:pPr>
              <a:defRPr/>
            </a:pPr>
            <a:endParaRPr lang="ru-RU" dirty="0"/>
          </a:p>
        </p:txBody>
      </p:sp>
      <p:sp>
        <p:nvSpPr>
          <p:cNvPr id="4" name="Номер слайда 3"/>
          <p:cNvSpPr>
            <a:spLocks noGrp="1"/>
          </p:cNvSpPr>
          <p:nvPr>
            <p:ph type="sldNum" sz="quarter" idx="5"/>
          </p:nvPr>
        </p:nvSpPr>
        <p:spPr/>
        <p:txBody>
          <a:bodyPr/>
          <a:lstStyle/>
          <a:p>
            <a:pPr>
              <a:defRPr/>
            </a:pPr>
            <a:fld id="{76053893-C8EE-8148-89A8-007FEE0E6EF1}" type="slidenum">
              <a:rPr lang="ru-RU" smtClean="0"/>
              <a:pPr>
                <a:defRPr/>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Титульний слайд">
    <p:bg>
      <p:bgPr>
        <a:solidFill>
          <a:schemeClr val="bg1"/>
        </a:solidFill>
        <a:effectLst/>
      </p:bgPr>
    </p:bg>
    <p:spTree>
      <p:nvGrpSpPr>
        <p:cNvPr id="1" name=""/>
        <p:cNvGrpSpPr/>
        <p:nvPr/>
      </p:nvGrpSpPr>
      <p:grpSpPr>
        <a:xfrm>
          <a:off x="0" y="0"/>
          <a:ext cx="0" cy="0"/>
          <a:chOff x="0" y="0"/>
          <a:chExt cx="0" cy="0"/>
        </a:xfrm>
      </p:grpSpPr>
      <p:pic>
        <p:nvPicPr>
          <p:cNvPr id="8" name="Рисунок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4096"/>
          </a:xfrm>
          <a:prstGeom prst="rect">
            <a:avLst/>
          </a:prstGeom>
        </p:spPr>
      </p:pic>
      <p:pic>
        <p:nvPicPr>
          <p:cNvPr id="9" name="Рисунок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287" y="5480217"/>
            <a:ext cx="4495083" cy="1377783"/>
          </a:xfrm>
          <a:prstGeom prst="rect">
            <a:avLst/>
          </a:prstGeom>
        </p:spPr>
      </p:pic>
      <p:sp>
        <p:nvSpPr>
          <p:cNvPr id="2" name="Заголовок 1"/>
          <p:cNvSpPr>
            <a:spLocks noGrp="1"/>
          </p:cNvSpPr>
          <p:nvPr>
            <p:ph type="ctrTitle" hasCustomPrompt="1"/>
          </p:nvPr>
        </p:nvSpPr>
        <p:spPr>
          <a:xfrm>
            <a:off x="1524000" y="1122363"/>
            <a:ext cx="9144000" cy="2387600"/>
          </a:xfrm>
        </p:spPr>
        <p:txBody>
          <a:bodyPr anchor="b">
            <a:normAutofit/>
          </a:bodyPr>
          <a:lstStyle>
            <a:lvl1pPr algn="l">
              <a:defRPr sz="4400" b="1">
                <a:solidFill>
                  <a:schemeClr val="bg1"/>
                </a:solidFill>
              </a:defRPr>
            </a:lvl1pPr>
          </a:lstStyle>
          <a:p>
            <a:r>
              <a:rPr lang="uk-UA" dirty="0" smtClean="0"/>
              <a:t>ЗРАЗОК ЗАГОЛОВКА</a:t>
            </a:r>
            <a:endParaRPr lang="ru-RU" dirty="0"/>
          </a:p>
        </p:txBody>
      </p:sp>
      <p:sp>
        <p:nvSpPr>
          <p:cNvPr id="3" name="Підзаголовок 2"/>
          <p:cNvSpPr>
            <a:spLocks noGrp="1"/>
          </p:cNvSpPr>
          <p:nvPr>
            <p:ph type="subTitle" idx="1"/>
          </p:nvPr>
        </p:nvSpPr>
        <p:spPr>
          <a:xfrm>
            <a:off x="1524000" y="3602038"/>
            <a:ext cx="770001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dirty="0" smtClean="0"/>
              <a:t>Зразок підзаголовка</a:t>
            </a:r>
            <a:endParaRPr lang="ru-RU" dirty="0"/>
          </a:p>
        </p:txBody>
      </p:sp>
    </p:spTree>
    <p:extLst>
      <p:ext uri="{BB962C8B-B14F-4D97-AF65-F5344CB8AC3E}">
        <p14:creationId xmlns:p14="http://schemas.microsoft.com/office/powerpoint/2010/main" val="371700685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ru-RU"/>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Tree>
    <p:extLst>
      <p:ext uri="{BB962C8B-B14F-4D97-AF65-F5344CB8AC3E}">
        <p14:creationId xmlns:p14="http://schemas.microsoft.com/office/powerpoint/2010/main" val="885082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extLst>
      <p:ext uri="{BB962C8B-B14F-4D97-AF65-F5344CB8AC3E}">
        <p14:creationId xmlns:p14="http://schemas.microsoft.com/office/powerpoint/2010/main" val="3611467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Користувацький макет">
    <p:spTree>
      <p:nvGrpSpPr>
        <p:cNvPr id="1" name=""/>
        <p:cNvGrpSpPr/>
        <p:nvPr/>
      </p:nvGrpSpPr>
      <p:grpSpPr>
        <a:xfrm>
          <a:off x="0" y="0"/>
          <a:ext cx="0" cy="0"/>
          <a:chOff x="0" y="0"/>
          <a:chExt cx="0" cy="0"/>
        </a:xfrm>
      </p:grpSpPr>
      <p:pic>
        <p:nvPicPr>
          <p:cNvPr id="6" name="Рисунок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87"/>
            <a:ext cx="12192000" cy="6864097"/>
          </a:xfrm>
          <a:prstGeom prst="rect">
            <a:avLst/>
          </a:prstGeom>
        </p:spPr>
      </p:pic>
      <p:sp>
        <p:nvSpPr>
          <p:cNvPr id="2" name="Заголовок 1"/>
          <p:cNvSpPr>
            <a:spLocks noGrp="1"/>
          </p:cNvSpPr>
          <p:nvPr>
            <p:ph type="title"/>
          </p:nvPr>
        </p:nvSpPr>
        <p:spPr>
          <a:xfrm>
            <a:off x="746760" y="1657000"/>
            <a:ext cx="10515600" cy="1325563"/>
          </a:xfrm>
        </p:spPr>
        <p:txBody>
          <a:bodyPr/>
          <a:lstStyle>
            <a:lvl1pPr>
              <a:defRPr>
                <a:solidFill>
                  <a:schemeClr val="bg1"/>
                </a:solidFill>
              </a:defRPr>
            </a:lvl1pPr>
          </a:lstStyle>
          <a:p>
            <a:r>
              <a:rPr lang="uk-UA" smtClean="0"/>
              <a:t>Зразок заголовка</a:t>
            </a:r>
            <a:endParaRPr lang="ru-RU"/>
          </a:p>
        </p:txBody>
      </p:sp>
      <p:sp>
        <p:nvSpPr>
          <p:cNvPr id="3" name="Місце для дати 2"/>
          <p:cNvSpPr>
            <a:spLocks noGrp="1"/>
          </p:cNvSpPr>
          <p:nvPr>
            <p:ph type="dt" sz="half" idx="10"/>
          </p:nvPr>
        </p:nvSpPr>
        <p:spPr>
          <a:xfrm>
            <a:off x="746760" y="4641850"/>
            <a:ext cx="2743200" cy="365125"/>
          </a:xfrm>
          <a:prstGeom prst="rect">
            <a:avLst/>
          </a:prstGeom>
        </p:spPr>
        <p:txBody>
          <a:bodyPr/>
          <a:lstStyle>
            <a:lvl1pPr>
              <a:defRPr>
                <a:solidFill>
                  <a:schemeClr val="bg1"/>
                </a:solidFill>
              </a:defRPr>
            </a:lvl1pPr>
          </a:lstStyle>
          <a:p>
            <a:fld id="{84E23968-035C-4A24-ABB1-19B410995447}" type="datetimeFigureOut">
              <a:rPr lang="ru-RU" smtClean="0"/>
              <a:pPr/>
              <a:t>07.09.16</a:t>
            </a:fld>
            <a:endParaRPr lang="ru-RU"/>
          </a:p>
        </p:txBody>
      </p:sp>
      <p:sp>
        <p:nvSpPr>
          <p:cNvPr id="7" name="Прямокутник 6"/>
          <p:cNvSpPr/>
          <p:nvPr userDrawn="1"/>
        </p:nvSpPr>
        <p:spPr>
          <a:xfrm>
            <a:off x="746760" y="6160770"/>
            <a:ext cx="3543300" cy="697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lumMod val="50000"/>
                    <a:lumOff val="50000"/>
                  </a:schemeClr>
                </a:solidFill>
              </a:rPr>
              <a:t>www.ucdc.gov.ua</a:t>
            </a:r>
            <a:endParaRPr lang="ru-RU" sz="2000" dirty="0" smtClean="0">
              <a:solidFill>
                <a:schemeClr val="tx1">
                  <a:lumMod val="50000"/>
                  <a:lumOff val="50000"/>
                </a:schemeClr>
              </a:solidFill>
            </a:endParaRPr>
          </a:p>
        </p:txBody>
      </p:sp>
    </p:spTree>
    <p:extLst>
      <p:ext uri="{BB962C8B-B14F-4D97-AF65-F5344CB8AC3E}">
        <p14:creationId xmlns:p14="http://schemas.microsoft.com/office/powerpoint/2010/main" val="19599305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4096"/>
          </a:xfrm>
          <a:prstGeom prst="rect">
            <a:avLst/>
          </a:prstGeom>
        </p:spPr>
      </p:pic>
      <p:pic>
        <p:nvPicPr>
          <p:cNvPr id="8" name="Рисунок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496763"/>
            <a:ext cx="3845490" cy="1383309"/>
          </a:xfrm>
          <a:prstGeom prst="rect">
            <a:avLst/>
          </a:prstGeom>
        </p:spPr>
      </p:pic>
      <p:sp>
        <p:nvSpPr>
          <p:cNvPr id="2" name="Заголовок 1"/>
          <p:cNvSpPr>
            <a:spLocks noGrp="1"/>
          </p:cNvSpPr>
          <p:nvPr>
            <p:ph type="ctrTitle" hasCustomPrompt="1"/>
          </p:nvPr>
        </p:nvSpPr>
        <p:spPr>
          <a:xfrm>
            <a:off x="1524000" y="1122363"/>
            <a:ext cx="9144000" cy="2387600"/>
          </a:xfrm>
        </p:spPr>
        <p:txBody>
          <a:bodyPr anchor="b">
            <a:normAutofit/>
          </a:bodyPr>
          <a:lstStyle>
            <a:lvl1pPr algn="l">
              <a:defRPr sz="4400" b="1">
                <a:solidFill>
                  <a:schemeClr val="bg1"/>
                </a:solidFill>
              </a:defRPr>
            </a:lvl1pPr>
          </a:lstStyle>
          <a:p>
            <a:r>
              <a:rPr lang="uk-UA" dirty="0" smtClean="0"/>
              <a:t>ЗРАЗОК ЗАГОЛОВКА</a:t>
            </a:r>
            <a:endParaRPr lang="ru-RU" dirty="0"/>
          </a:p>
        </p:txBody>
      </p:sp>
      <p:sp>
        <p:nvSpPr>
          <p:cNvPr id="3" name="Підзаголовок 2"/>
          <p:cNvSpPr>
            <a:spLocks noGrp="1"/>
          </p:cNvSpPr>
          <p:nvPr>
            <p:ph type="subTitle" idx="1"/>
          </p:nvPr>
        </p:nvSpPr>
        <p:spPr>
          <a:xfrm>
            <a:off x="1524000" y="3602038"/>
            <a:ext cx="768858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ru-RU"/>
          </a:p>
        </p:txBody>
      </p:sp>
    </p:spTree>
    <p:extLst>
      <p:ext uri="{BB962C8B-B14F-4D97-AF65-F5344CB8AC3E}">
        <p14:creationId xmlns:p14="http://schemas.microsoft.com/office/powerpoint/2010/main" val="398270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idx="1"/>
          </p:nvPr>
        </p:nvSpPr>
        <p:spPr>
          <a:xfrm>
            <a:off x="838200" y="1463041"/>
            <a:ext cx="10515600" cy="4526279"/>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extLst>
      <p:ext uri="{BB962C8B-B14F-4D97-AF65-F5344CB8AC3E}">
        <p14:creationId xmlns:p14="http://schemas.microsoft.com/office/powerpoint/2010/main" val="389793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1172" cy="6858000"/>
          </a:xfrm>
          <a:prstGeom prst="rect">
            <a:avLst/>
          </a:prstGeom>
        </p:spPr>
      </p:pic>
      <p:sp>
        <p:nvSpPr>
          <p:cNvPr id="2" name="Заголовок 1"/>
          <p:cNvSpPr>
            <a:spLocks noGrp="1"/>
          </p:cNvSpPr>
          <p:nvPr>
            <p:ph type="title" hasCustomPrompt="1"/>
          </p:nvPr>
        </p:nvSpPr>
        <p:spPr>
          <a:xfrm>
            <a:off x="831850" y="1686879"/>
            <a:ext cx="10515600" cy="2302192"/>
          </a:xfrm>
        </p:spPr>
        <p:txBody>
          <a:bodyPr anchor="b">
            <a:normAutofit/>
          </a:bodyPr>
          <a:lstStyle>
            <a:lvl1pPr>
              <a:defRPr sz="4400"/>
            </a:lvl1pPr>
          </a:lstStyle>
          <a:p>
            <a:r>
              <a:rPr lang="uk-UA" dirty="0" smtClean="0"/>
              <a:t>ЗРАЗОК ЗАГОЛОВКА</a:t>
            </a:r>
            <a:endParaRPr lang="ru-RU" dirty="0"/>
          </a:p>
        </p:txBody>
      </p:sp>
      <p:sp>
        <p:nvSpPr>
          <p:cNvPr id="3" name="Місце для тексту 2"/>
          <p:cNvSpPr>
            <a:spLocks noGrp="1"/>
          </p:cNvSpPr>
          <p:nvPr>
            <p:ph type="body" idx="1"/>
          </p:nvPr>
        </p:nvSpPr>
        <p:spPr>
          <a:xfrm>
            <a:off x="831850" y="4063683"/>
            <a:ext cx="8346440" cy="111410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Зразок тексту</a:t>
            </a:r>
          </a:p>
        </p:txBody>
      </p:sp>
    </p:spTree>
    <p:extLst>
      <p:ext uri="{BB962C8B-B14F-4D97-AF65-F5344CB8AC3E}">
        <p14:creationId xmlns:p14="http://schemas.microsoft.com/office/powerpoint/2010/main" val="114475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extLst>
      <p:ext uri="{BB962C8B-B14F-4D97-AF65-F5344CB8AC3E}">
        <p14:creationId xmlns:p14="http://schemas.microsoft.com/office/powerpoint/2010/main" val="571561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10795"/>
            <a:ext cx="10515600" cy="1325563"/>
          </a:xfrm>
        </p:spPr>
        <p:txBody>
          <a:bodyPr/>
          <a:lstStyle/>
          <a:p>
            <a:r>
              <a:rPr lang="uk-UA" smtClean="0"/>
              <a:t>Зразок заголовка</a:t>
            </a:r>
            <a:endParaRPr lang="ru-RU"/>
          </a:p>
        </p:txBody>
      </p:sp>
      <p:sp>
        <p:nvSpPr>
          <p:cNvPr id="3" name="Місце для тексту 2"/>
          <p:cNvSpPr>
            <a:spLocks noGrp="1"/>
          </p:cNvSpPr>
          <p:nvPr>
            <p:ph type="body" idx="1"/>
          </p:nvPr>
        </p:nvSpPr>
        <p:spPr>
          <a:xfrm>
            <a:off x="839788" y="132683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839788" y="2150745"/>
            <a:ext cx="5157787"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тексту 4"/>
          <p:cNvSpPr>
            <a:spLocks noGrp="1"/>
          </p:cNvSpPr>
          <p:nvPr>
            <p:ph type="body" sz="quarter" idx="3"/>
          </p:nvPr>
        </p:nvSpPr>
        <p:spPr>
          <a:xfrm>
            <a:off x="6172200" y="132683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6172200" y="2150745"/>
            <a:ext cx="5183188"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extLst>
      <p:ext uri="{BB962C8B-B14F-4D97-AF65-F5344CB8AC3E}">
        <p14:creationId xmlns:p14="http://schemas.microsoft.com/office/powerpoint/2010/main" val="516841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Tree>
    <p:extLst>
      <p:ext uri="{BB962C8B-B14F-4D97-AF65-F5344CB8AC3E}">
        <p14:creationId xmlns:p14="http://schemas.microsoft.com/office/powerpoint/2010/main" val="229834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a:xfrm>
            <a:off x="838200" y="6356350"/>
            <a:ext cx="2743200" cy="365125"/>
          </a:xfrm>
          <a:prstGeom prst="rect">
            <a:avLst/>
          </a:prstGeom>
        </p:spPr>
        <p:txBody>
          <a:bodyPr/>
          <a:lstStyle/>
          <a:p>
            <a:fld id="{84E23968-035C-4A24-ABB1-19B410995447}" type="datetimeFigureOut">
              <a:rPr lang="ru-RU" smtClean="0"/>
              <a:t>07.09.16</a:t>
            </a:fld>
            <a:endParaRPr lang="ru-RU"/>
          </a:p>
        </p:txBody>
      </p:sp>
      <p:sp>
        <p:nvSpPr>
          <p:cNvPr id="3" name="Місце для нижнього колонтитула 2"/>
          <p:cNvSpPr>
            <a:spLocks noGrp="1"/>
          </p:cNvSpPr>
          <p:nvPr>
            <p:ph type="ftr" sz="quarter" idx="11"/>
          </p:nvPr>
        </p:nvSpPr>
        <p:spPr>
          <a:xfrm>
            <a:off x="4038600" y="6356350"/>
            <a:ext cx="4114800" cy="365125"/>
          </a:xfrm>
          <a:prstGeom prst="rect">
            <a:avLst/>
          </a:prstGeom>
        </p:spPr>
        <p:txBody>
          <a:bodyPr/>
          <a:lstStyle/>
          <a:p>
            <a:endParaRPr lang="ru-RU"/>
          </a:p>
        </p:txBody>
      </p:sp>
      <p:sp>
        <p:nvSpPr>
          <p:cNvPr id="4" name="Місце для номера слайда 3"/>
          <p:cNvSpPr>
            <a:spLocks noGrp="1"/>
          </p:cNvSpPr>
          <p:nvPr>
            <p:ph type="sldNum" sz="quarter" idx="12"/>
          </p:nvPr>
        </p:nvSpPr>
        <p:spPr>
          <a:xfrm>
            <a:off x="8610600" y="6356350"/>
            <a:ext cx="2743200" cy="365125"/>
          </a:xfrm>
          <a:prstGeom prst="rect">
            <a:avLst/>
          </a:prstGeom>
        </p:spPr>
        <p:txBody>
          <a:bodyPr/>
          <a:lstStyle/>
          <a:p>
            <a:fld id="{6F7778D7-4318-4532-99DE-EB796006307C}" type="slidenum">
              <a:rPr lang="ru-RU" smtClean="0"/>
              <a:t>‹#›</a:t>
            </a:fld>
            <a:endParaRPr lang="ru-RU"/>
          </a:p>
        </p:txBody>
      </p:sp>
    </p:spTree>
    <p:extLst>
      <p:ext uri="{BB962C8B-B14F-4D97-AF65-F5344CB8AC3E}">
        <p14:creationId xmlns:p14="http://schemas.microsoft.com/office/powerpoint/2010/main" val="168001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ru-RU"/>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Tree>
    <p:extLst>
      <p:ext uri="{BB962C8B-B14F-4D97-AF65-F5344CB8AC3E}">
        <p14:creationId xmlns:p14="http://schemas.microsoft.com/office/powerpoint/2010/main" val="1321959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2286"/>
            <a:ext cx="12185231" cy="6860286"/>
          </a:xfrm>
          <a:prstGeom prst="rect">
            <a:avLst/>
          </a:prstGeom>
        </p:spPr>
      </p:pic>
      <p:sp>
        <p:nvSpPr>
          <p:cNvPr id="2" name="Місце для заголовка 1"/>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uk-UA" dirty="0" smtClean="0"/>
              <a:t>Зразок заголовка</a:t>
            </a:r>
            <a:endParaRPr lang="ru-RU" dirty="0"/>
          </a:p>
        </p:txBody>
      </p:sp>
      <p:sp>
        <p:nvSpPr>
          <p:cNvPr id="3" name="Місце для тексту 2"/>
          <p:cNvSpPr>
            <a:spLocks noGrp="1"/>
          </p:cNvSpPr>
          <p:nvPr>
            <p:ph type="body" idx="1"/>
          </p:nvPr>
        </p:nvSpPr>
        <p:spPr>
          <a:xfrm>
            <a:off x="838200" y="1463041"/>
            <a:ext cx="10515600" cy="4514849"/>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extLst>
      <p:ext uri="{BB962C8B-B14F-4D97-AF65-F5344CB8AC3E}">
        <p14:creationId xmlns:p14="http://schemas.microsoft.com/office/powerpoint/2010/main" val="2277394811"/>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1" r:id="rId12"/>
  </p:sldLayoutIdLst>
  <p:txStyles>
    <p:titleStyle>
      <a:lvl1pPr algn="l" defTabSz="914400" rtl="0" eaLnBrk="1" latinLnBrk="0" hangingPunct="1">
        <a:lnSpc>
          <a:spcPct val="90000"/>
        </a:lnSpc>
        <a:spcBef>
          <a:spcPct val="0"/>
        </a:spcBef>
        <a:buNone/>
        <a:defRPr sz="4400" b="0" kern="1200">
          <a:solidFill>
            <a:srgbClr val="009EE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images.google.it/imgres?imgurl=http://www.worldaidsday.org/images/redrib1.jpg&amp;imgrefurl=http://www.blognewsnetwork.com/members/0000001/2003/12/01.html&amp;h=451&amp;w=268&amp;sz=109&amp;tbnid=jnU4_MUObW8J:&amp;tbnh=123&amp;tbnw=73&amp;start=4&amp;prev=/images?q=hiv+AIDS&amp;hl=i" TargetMode="External"/><Relationship Id="rId4" Type="http://schemas.openxmlformats.org/officeDocument/2006/relationships/image" Target="../media/image7.jpeg"/><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3534799"/>
          </a:xfrm>
        </p:spPr>
        <p:txBody>
          <a:bodyPr>
            <a:normAutofit/>
          </a:bodyPr>
          <a:lstStyle/>
          <a:p>
            <a:r>
              <a:rPr lang="uk-UA" dirty="0">
                <a:latin typeface="Times New Roman"/>
                <a:cs typeface="Times New Roman"/>
              </a:rPr>
              <a:t>Організація медичної допомоги ВІЛ-інфікованим вагітним, роділлям, породіллям у закладах, що надають первинну медичну допомогу</a:t>
            </a:r>
            <a:r>
              <a:rPr lang="ru-RU" dirty="0">
                <a:latin typeface="Times New Roman"/>
                <a:cs typeface="Times New Roman"/>
              </a:rPr>
              <a:t> </a:t>
            </a:r>
            <a:endParaRPr lang="ru-RU" dirty="0"/>
          </a:p>
        </p:txBody>
      </p:sp>
    </p:spTree>
    <p:extLst>
      <p:ext uri="{BB962C8B-B14F-4D97-AF65-F5344CB8AC3E}">
        <p14:creationId xmlns:p14="http://schemas.microsoft.com/office/powerpoint/2010/main" val="5598814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defRPr/>
            </a:pPr>
            <a:r>
              <a:rPr lang="uk-UA" sz="3600" b="1" dirty="0" smtClean="0">
                <a:latin typeface="Times New Roman"/>
                <a:cs typeface="Times New Roman"/>
              </a:rPr>
              <a:t>Швидкі </a:t>
            </a:r>
            <a:r>
              <a:rPr lang="uk-UA" sz="3600" b="1" dirty="0">
                <a:latin typeface="Times New Roman"/>
                <a:cs typeface="Times New Roman"/>
              </a:rPr>
              <a:t>тести для виявлення антитіл до ВІЛ</a:t>
            </a:r>
          </a:p>
        </p:txBody>
      </p:sp>
      <p:sp>
        <p:nvSpPr>
          <p:cNvPr id="3" name="Объект 2"/>
          <p:cNvSpPr>
            <a:spLocks noGrp="1"/>
          </p:cNvSpPr>
          <p:nvPr>
            <p:ph idx="1"/>
          </p:nvPr>
        </p:nvSpPr>
        <p:spPr/>
        <p:txBody>
          <a:bodyPr>
            <a:normAutofit lnSpcReduction="10000"/>
          </a:bodyPr>
          <a:lstStyle/>
          <a:p>
            <a:pPr>
              <a:spcAft>
                <a:spcPts val="1200"/>
              </a:spcAft>
              <a:buFontTx/>
              <a:buChar char="-"/>
              <a:defRPr/>
            </a:pPr>
            <a:r>
              <a:rPr lang="uk-UA" sz="2400" b="1" dirty="0" smtClean="0">
                <a:solidFill>
                  <a:srgbClr val="FF0000"/>
                </a:solidFill>
                <a:latin typeface="Times New Roman"/>
                <a:cs typeface="Times New Roman"/>
              </a:rPr>
              <a:t>це діагностичні набори (тест-системи), застосування яких дозволяє отримати кінцевий результат без використання спеціального обладнання для проведення ІФА за дуже короткий термін — від декількох хвилин до години</a:t>
            </a:r>
          </a:p>
          <a:p>
            <a:pPr>
              <a:spcAft>
                <a:spcPts val="1200"/>
              </a:spcAft>
              <a:buFontTx/>
              <a:buChar char="-"/>
              <a:defRPr/>
            </a:pPr>
            <a:r>
              <a:rPr lang="uk-UA" sz="2400" b="1" dirty="0" smtClean="0">
                <a:solidFill>
                  <a:schemeClr val="accent4">
                    <a:lumMod val="75000"/>
                  </a:schemeClr>
                </a:solidFill>
                <a:latin typeface="Times New Roman"/>
                <a:cs typeface="Times New Roman"/>
              </a:rPr>
              <a:t>мінімальні вимоги до обладнання і технічно проста процедура їх виконання та інтерпретації результатів дослідження сприяють їх широкому впровадженню</a:t>
            </a:r>
          </a:p>
          <a:p>
            <a:pPr>
              <a:spcAft>
                <a:spcPts val="1200"/>
              </a:spcAft>
              <a:buFontTx/>
              <a:buChar char="-"/>
              <a:defRPr/>
            </a:pPr>
            <a:r>
              <a:rPr lang="uk-UA" sz="2400" b="1" dirty="0" smtClean="0">
                <a:solidFill>
                  <a:schemeClr val="tx2">
                    <a:lumMod val="60000"/>
                    <a:lumOff val="40000"/>
                  </a:schemeClr>
                </a:solidFill>
                <a:latin typeface="Times New Roman"/>
                <a:cs typeface="Times New Roman"/>
              </a:rPr>
              <a:t>більшість швидких/простих тестів випускаються повністю готовими до застосування, мають внутрішній контроль за процедурою виконання, який підтверджує якісне проведення тестування, тобто що всі компоненти та реагенти тесту спрацювали правильно і що відповідно правильно було внесено матеріал для дослідження</a:t>
            </a:r>
          </a:p>
          <a:p>
            <a:pPr>
              <a:defRPr/>
            </a:pPr>
            <a:endParaRPr lang="uk-UA" dirty="0"/>
          </a:p>
        </p:txBody>
      </p:sp>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C3BD9EF9-56F7-7543-8415-CE02D82277F8}" type="slidenum">
              <a:rPr lang="uk-UA" smtClean="0"/>
              <a:pPr>
                <a:defRPr/>
              </a:pPr>
              <a:t>10</a:t>
            </a:fld>
            <a:endParaRPr lang="uk-UA" dirty="0"/>
          </a:p>
        </p:txBody>
      </p:sp>
    </p:spTree>
    <p:extLst>
      <p:ext uri="{BB962C8B-B14F-4D97-AF65-F5344CB8AC3E}">
        <p14:creationId xmlns:p14="http://schemas.microsoft.com/office/powerpoint/2010/main" val="23215230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defRPr/>
            </a:pPr>
            <a:r>
              <a:rPr lang="uk-UA" sz="3200" b="1" dirty="0">
                <a:latin typeface="Times New Roman"/>
                <a:cs typeface="Times New Roman"/>
              </a:rPr>
              <a:t>ПЕРВИННЕ  </a:t>
            </a:r>
            <a:r>
              <a:rPr lang="uk-UA" sz="3200" b="1" dirty="0" err="1">
                <a:latin typeface="Times New Roman"/>
                <a:cs typeface="Times New Roman"/>
              </a:rPr>
              <a:t>ПІСЛЯТЕСТОВЕ</a:t>
            </a:r>
            <a:r>
              <a:rPr lang="uk-UA" sz="3200" b="1" dirty="0">
                <a:latin typeface="Times New Roman"/>
                <a:cs typeface="Times New Roman"/>
              </a:rPr>
              <a:t>   КОНСУЛЬТУВАННЯ ПРИ ПОЗИТИВНОМУ РЕЗУЛЬТАТІ ТЕСТУ</a:t>
            </a:r>
          </a:p>
        </p:txBody>
      </p:sp>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5575CE19-F57E-F842-A53F-B7594AF3ABFA}" type="slidenum">
              <a:rPr lang="uk-UA" smtClean="0"/>
              <a:pPr>
                <a:defRPr/>
              </a:pPr>
              <a:t>11</a:t>
            </a:fld>
            <a:endParaRPr lang="uk-UA" dirty="0"/>
          </a:p>
        </p:txBody>
      </p:sp>
      <p:sp>
        <p:nvSpPr>
          <p:cNvPr id="39939" name="Горизонтальный свиток 3"/>
          <p:cNvSpPr>
            <a:spLocks noChangeArrowheads="1"/>
          </p:cNvSpPr>
          <p:nvPr/>
        </p:nvSpPr>
        <p:spPr bwMode="auto">
          <a:xfrm>
            <a:off x="1583268" y="1412875"/>
            <a:ext cx="8640233" cy="1033463"/>
          </a:xfrm>
          <a:prstGeom prst="horizontalScroll">
            <a:avLst>
              <a:gd name="adj" fmla="val 12500"/>
            </a:avLst>
          </a:prstGeom>
          <a:solidFill>
            <a:srgbClr val="FFFF00"/>
          </a:solidFill>
          <a:ln w="12700" cap="sq">
            <a:solidFill>
              <a:schemeClr val="tx1"/>
            </a:solidFill>
            <a:round/>
            <a:headEnd type="none" w="sm" len="sm"/>
            <a:tailEnd type="none" w="sm" len="sm"/>
          </a:ln>
        </p:spPr>
        <p:txBody>
          <a:bodyPr/>
          <a:lstStyle/>
          <a:p>
            <a:pPr algn="ctr"/>
            <a:r>
              <a:rPr lang="uk-UA" b="1" dirty="0">
                <a:latin typeface="Times New Roman"/>
                <a:cs typeface="Times New Roman"/>
              </a:rPr>
              <a:t>Мета: 	Надати  ясно та точно інформацію про позитивний результат тесту,  підтримати </a:t>
            </a:r>
            <a:r>
              <a:rPr lang="uk-UA" b="1" dirty="0" smtClean="0">
                <a:latin typeface="Times New Roman"/>
                <a:cs typeface="Times New Roman"/>
              </a:rPr>
              <a:t>пацієнта </a:t>
            </a:r>
            <a:r>
              <a:rPr lang="uk-UA" b="1" dirty="0">
                <a:latin typeface="Times New Roman"/>
                <a:cs typeface="Times New Roman"/>
              </a:rPr>
              <a:t>у сприйнятті його</a:t>
            </a:r>
          </a:p>
        </p:txBody>
      </p:sp>
      <p:sp>
        <p:nvSpPr>
          <p:cNvPr id="39940" name="Выгнутая влево стрелка 4"/>
          <p:cNvSpPr>
            <a:spLocks noChangeArrowheads="1"/>
          </p:cNvSpPr>
          <p:nvPr/>
        </p:nvSpPr>
        <p:spPr bwMode="auto">
          <a:xfrm>
            <a:off x="554567" y="1628776"/>
            <a:ext cx="645584" cy="1216025"/>
          </a:xfrm>
          <a:prstGeom prst="curvedRightArrow">
            <a:avLst>
              <a:gd name="adj1" fmla="val 50020"/>
              <a:gd name="adj2" fmla="val 125574"/>
              <a:gd name="adj3" fmla="val 25000"/>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a:p>
        </p:txBody>
      </p:sp>
      <p:sp>
        <p:nvSpPr>
          <p:cNvPr id="39941" name="Выгнутая вправо стрелка 5"/>
          <p:cNvSpPr>
            <a:spLocks noChangeArrowheads="1"/>
          </p:cNvSpPr>
          <p:nvPr/>
        </p:nvSpPr>
        <p:spPr bwMode="auto">
          <a:xfrm>
            <a:off x="10513485" y="1628776"/>
            <a:ext cx="783167" cy="1216025"/>
          </a:xfrm>
          <a:prstGeom prst="curvedLeftArrow">
            <a:avLst>
              <a:gd name="adj1" fmla="val 45278"/>
              <a:gd name="adj2" fmla="val 103514"/>
              <a:gd name="adj3" fmla="val 46671"/>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a:p>
        </p:txBody>
      </p:sp>
      <p:sp>
        <p:nvSpPr>
          <p:cNvPr id="8" name="Прямоугольник 6"/>
          <p:cNvSpPr>
            <a:spLocks noChangeArrowheads="1"/>
          </p:cNvSpPr>
          <p:nvPr/>
        </p:nvSpPr>
        <p:spPr bwMode="auto">
          <a:xfrm>
            <a:off x="1621368" y="2616200"/>
            <a:ext cx="8640233" cy="457200"/>
          </a:xfrm>
          <a:prstGeom prst="rect">
            <a:avLst/>
          </a:prstGeom>
          <a:ln>
            <a:headEnd type="none" w="sm" len="sm"/>
            <a:tailEnd type="none" w="sm" len="sm"/>
          </a:ln>
        </p:spPr>
        <p:style>
          <a:lnRef idx="1">
            <a:schemeClr val="accent6"/>
          </a:lnRef>
          <a:fillRef idx="2">
            <a:schemeClr val="accent6"/>
          </a:fillRef>
          <a:effectRef idx="1">
            <a:schemeClr val="accent6"/>
          </a:effectRef>
          <a:fontRef idx="minor">
            <a:schemeClr val="dk1"/>
          </a:fontRef>
        </p:style>
        <p:txBody>
          <a:bodyPr/>
          <a:lstStyle/>
          <a:p>
            <a:pPr algn="ctr">
              <a:defRPr/>
            </a:pPr>
            <a:r>
              <a:rPr lang="uk-UA" b="1" dirty="0">
                <a:latin typeface="Times New Roman" pitchFamily="18" charset="0"/>
                <a:cs typeface="Times New Roman" pitchFamily="18" charset="0"/>
              </a:rPr>
              <a:t>Повідомлення  пацієнта про результат тесту</a:t>
            </a:r>
          </a:p>
        </p:txBody>
      </p:sp>
      <p:sp>
        <p:nvSpPr>
          <p:cNvPr id="9" name="Прямоугольник 7"/>
          <p:cNvSpPr>
            <a:spLocks noChangeArrowheads="1"/>
          </p:cNvSpPr>
          <p:nvPr/>
        </p:nvSpPr>
        <p:spPr bwMode="auto">
          <a:xfrm>
            <a:off x="1659468" y="3317875"/>
            <a:ext cx="8640233" cy="457200"/>
          </a:xfrm>
          <a:prstGeom prst="rect">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a:lstStyle/>
          <a:p>
            <a:pPr algn="ctr">
              <a:defRPr/>
            </a:pPr>
            <a:r>
              <a:rPr lang="uk-UA" b="1" dirty="0">
                <a:latin typeface="Times New Roman" pitchFamily="18" charset="0"/>
                <a:cs typeface="Times New Roman" pitchFamily="18" charset="0"/>
              </a:rPr>
              <a:t>Аналіз значення результатів</a:t>
            </a:r>
          </a:p>
        </p:txBody>
      </p:sp>
      <p:sp>
        <p:nvSpPr>
          <p:cNvPr id="10" name="Прямоугольник 8"/>
          <p:cNvSpPr>
            <a:spLocks noChangeArrowheads="1"/>
          </p:cNvSpPr>
          <p:nvPr/>
        </p:nvSpPr>
        <p:spPr bwMode="auto">
          <a:xfrm>
            <a:off x="1708152" y="4005263"/>
            <a:ext cx="8640233" cy="457200"/>
          </a:xfrm>
          <a:prstGeom prst="rect">
            <a:avLst/>
          </a:prstGeom>
          <a:ln>
            <a:headEnd type="none" w="sm" len="sm"/>
            <a:tailEnd type="none" w="sm" len="sm"/>
          </a:ln>
        </p:spPr>
        <p:style>
          <a:lnRef idx="1">
            <a:schemeClr val="accent5"/>
          </a:lnRef>
          <a:fillRef idx="2">
            <a:schemeClr val="accent5"/>
          </a:fillRef>
          <a:effectRef idx="1">
            <a:schemeClr val="accent5"/>
          </a:effectRef>
          <a:fontRef idx="minor">
            <a:schemeClr val="dk1"/>
          </a:fontRef>
        </p:style>
        <p:txBody>
          <a:bodyPr/>
          <a:lstStyle/>
          <a:p>
            <a:pPr algn="ctr">
              <a:defRPr/>
            </a:pPr>
            <a:r>
              <a:rPr lang="uk-UA" sz="1600" b="1" dirty="0">
                <a:latin typeface="Times New Roman" pitchFamily="18" charset="0"/>
                <a:cs typeface="Times New Roman" pitchFamily="18" charset="0"/>
              </a:rPr>
              <a:t>Надання  пацієнту можливості усвідомити значення результату та надати психологічну підтримку</a:t>
            </a:r>
          </a:p>
        </p:txBody>
      </p:sp>
      <p:sp>
        <p:nvSpPr>
          <p:cNvPr id="11" name="Прямоугольник 9"/>
          <p:cNvSpPr>
            <a:spLocks noChangeArrowheads="1"/>
          </p:cNvSpPr>
          <p:nvPr/>
        </p:nvSpPr>
        <p:spPr bwMode="auto">
          <a:xfrm>
            <a:off x="1684868" y="4575176"/>
            <a:ext cx="8640233" cy="360363"/>
          </a:xfrm>
          <a:prstGeom prst="rect">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a:lstStyle/>
          <a:p>
            <a:pPr algn="ctr">
              <a:defRPr/>
            </a:pPr>
            <a:r>
              <a:rPr lang="uk-UA" b="1" dirty="0">
                <a:latin typeface="Times New Roman" pitchFamily="18" charset="0"/>
                <a:cs typeface="Times New Roman" pitchFamily="18" charset="0"/>
              </a:rPr>
              <a:t>Визначення розуміння пацієнтом  результату</a:t>
            </a:r>
          </a:p>
        </p:txBody>
      </p:sp>
      <p:sp>
        <p:nvSpPr>
          <p:cNvPr id="12" name="Прямоугольник 12"/>
          <p:cNvSpPr>
            <a:spLocks noChangeArrowheads="1"/>
          </p:cNvSpPr>
          <p:nvPr/>
        </p:nvSpPr>
        <p:spPr bwMode="auto">
          <a:xfrm>
            <a:off x="1697568" y="5084763"/>
            <a:ext cx="8640233" cy="1008062"/>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a:lstStyle/>
          <a:p>
            <a:pPr>
              <a:defRPr/>
            </a:pPr>
            <a:r>
              <a:rPr lang="uk-UA" sz="1600" b="1" dirty="0">
                <a:solidFill>
                  <a:schemeClr val="bg1"/>
                </a:solidFill>
                <a:latin typeface="Times New Roman" pitchFamily="18" charset="0"/>
                <a:cs typeface="Times New Roman" pitchFamily="18" charset="0"/>
              </a:rPr>
              <a:t>Усвідомлення проблем, пов’язаних із сприйняттям первинного позитивного результату, і надання необхідної підтримки. Обговорення життя з ВІЛ, можливих наслідків для особистого життя, сімейних і соціальних відносин</a:t>
            </a:r>
          </a:p>
        </p:txBody>
      </p:sp>
      <p:sp>
        <p:nvSpPr>
          <p:cNvPr id="13" name="Прямоугольник 10"/>
          <p:cNvSpPr>
            <a:spLocks noChangeArrowheads="1"/>
          </p:cNvSpPr>
          <p:nvPr/>
        </p:nvSpPr>
        <p:spPr bwMode="auto">
          <a:xfrm>
            <a:off x="1697568" y="6308724"/>
            <a:ext cx="8640233" cy="549275"/>
          </a:xfrm>
          <a:prstGeom prst="rect">
            <a:avLst/>
          </a:prstGeom>
          <a:ln>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uk-UA" b="1" dirty="0">
                <a:latin typeface="Times New Roman" pitchFamily="18" charset="0"/>
                <a:cs typeface="Times New Roman" pitchFamily="18" charset="0"/>
              </a:rPr>
              <a:t>Надання відповідей на незрозумілі питання</a:t>
            </a:r>
          </a:p>
        </p:txBody>
      </p:sp>
    </p:spTree>
    <p:extLst>
      <p:ext uri="{BB962C8B-B14F-4D97-AF65-F5344CB8AC3E}">
        <p14:creationId xmlns:p14="http://schemas.microsoft.com/office/powerpoint/2010/main" val="17793181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defRPr/>
            </a:pPr>
            <a:r>
              <a:rPr lang="uk-UA" sz="3600" b="1" dirty="0" smtClean="0">
                <a:latin typeface="Times New Roman"/>
                <a:cs typeface="Times New Roman"/>
              </a:rPr>
              <a:t>Інформована згода пацієнта на тестування</a:t>
            </a:r>
            <a:endParaRPr lang="uk-UA" sz="3600" b="1" dirty="0">
              <a:latin typeface="Times New Roman"/>
              <a:cs typeface="Times New Roman"/>
            </a:endParaRPr>
          </a:p>
        </p:txBody>
      </p:sp>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1CA0C633-D28F-9948-B8DE-1A25B4FCF07F}" type="slidenum">
              <a:rPr lang="uk-UA" smtClean="0"/>
              <a:pPr>
                <a:defRPr/>
              </a:pPr>
              <a:t>12</a:t>
            </a:fld>
            <a:endParaRPr lang="uk-UA" dirty="0"/>
          </a:p>
        </p:txBody>
      </p:sp>
      <p:sp>
        <p:nvSpPr>
          <p:cNvPr id="6" name="Выноска 3 (с границей) 5"/>
          <p:cNvSpPr/>
          <p:nvPr/>
        </p:nvSpPr>
        <p:spPr>
          <a:xfrm>
            <a:off x="4525353" y="1156952"/>
            <a:ext cx="6242049" cy="3241675"/>
          </a:xfrm>
          <a:prstGeom prst="accentCallout3">
            <a:avLst>
              <a:gd name="adj1" fmla="val 19720"/>
              <a:gd name="adj2" fmla="val 801"/>
              <a:gd name="adj3" fmla="val 18750"/>
              <a:gd name="adj4" fmla="val -16667"/>
              <a:gd name="adj5" fmla="val 100000"/>
              <a:gd name="adj6" fmla="val -16667"/>
              <a:gd name="adj7" fmla="val 119193"/>
              <a:gd name="adj8" fmla="val 28202"/>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uk-UA" sz="2400" b="1" dirty="0">
                <a:latin typeface="Times New Roman"/>
                <a:cs typeface="Times New Roman"/>
              </a:rPr>
              <a:t>Ф</a:t>
            </a:r>
            <a:r>
              <a:rPr lang="uk-UA" sz="2400" b="1" dirty="0">
                <a:latin typeface="Times New Roman"/>
                <a:cs typeface="Times New Roman"/>
              </a:rPr>
              <a:t>орма </a:t>
            </a:r>
            <a:r>
              <a:rPr lang="uk-UA" sz="2400" b="1" dirty="0">
                <a:latin typeface="Times New Roman"/>
                <a:cs typeface="Times New Roman"/>
              </a:rPr>
              <a:t>первинної облікової документації  № 503-1/о “Інформована згода  на проходження тесту на ВІЛ”</a:t>
            </a:r>
          </a:p>
        </p:txBody>
      </p:sp>
      <p:sp>
        <p:nvSpPr>
          <p:cNvPr id="7" name="Блок-схема: процесс 6"/>
          <p:cNvSpPr/>
          <p:nvPr/>
        </p:nvSpPr>
        <p:spPr>
          <a:xfrm>
            <a:off x="2856927" y="5126102"/>
            <a:ext cx="7968885" cy="612648"/>
          </a:xfrm>
          <a:prstGeom prst="flowChartProcess">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uk-UA" sz="2000" b="1" dirty="0">
                <a:solidFill>
                  <a:schemeClr val="tx1"/>
                </a:solidFill>
                <a:latin typeface="Times New Roman"/>
                <a:cs typeface="Times New Roman"/>
              </a:rPr>
              <a:t>П</a:t>
            </a:r>
            <a:r>
              <a:rPr lang="uk-UA" sz="2000" b="1" dirty="0">
                <a:solidFill>
                  <a:schemeClr val="tx1"/>
                </a:solidFill>
                <a:latin typeface="Times New Roman"/>
                <a:cs typeface="Times New Roman"/>
              </a:rPr>
              <a:t>ри </a:t>
            </a:r>
            <a:r>
              <a:rPr lang="uk-UA" sz="2000" b="1" dirty="0">
                <a:solidFill>
                  <a:schemeClr val="tx1"/>
                </a:solidFill>
                <a:latin typeface="Times New Roman"/>
                <a:cs typeface="Times New Roman"/>
              </a:rPr>
              <a:t>анонімному обстеженні форма №503-1/о не заповнюється</a:t>
            </a:r>
            <a:endParaRPr lang="uk-UA" sz="2000" dirty="0">
              <a:solidFill>
                <a:schemeClr val="tx1"/>
              </a:solidFill>
              <a:latin typeface="Times New Roman"/>
              <a:cs typeface="Times New Roman"/>
            </a:endParaRPr>
          </a:p>
        </p:txBody>
      </p:sp>
    </p:spTree>
    <p:extLst>
      <p:ext uri="{BB962C8B-B14F-4D97-AF65-F5344CB8AC3E}">
        <p14:creationId xmlns:p14="http://schemas.microsoft.com/office/powerpoint/2010/main" val="4231057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defRPr/>
            </a:pPr>
            <a:r>
              <a:rPr lang="uk-UA" sz="3600" b="1" dirty="0" smtClean="0">
                <a:latin typeface="Times New Roman"/>
                <a:cs typeface="Times New Roman"/>
              </a:rPr>
              <a:t>Післятестове консультування:</a:t>
            </a:r>
            <a:br>
              <a:rPr lang="uk-UA" sz="3600" b="1" dirty="0" smtClean="0">
                <a:latin typeface="Times New Roman"/>
                <a:cs typeface="Times New Roman"/>
              </a:rPr>
            </a:br>
            <a:r>
              <a:rPr lang="uk-UA" sz="3600" b="1" dirty="0" smtClean="0">
                <a:latin typeface="Times New Roman"/>
                <a:cs typeface="Times New Roman"/>
              </a:rPr>
              <a:t>відповідальність ВІЛ-інфікованого пацієнта</a:t>
            </a:r>
            <a:endParaRPr lang="uk-UA" sz="3600" b="1" dirty="0">
              <a:latin typeface="Times New Roman"/>
              <a:cs typeface="Times New Roman"/>
            </a:endParaRPr>
          </a:p>
        </p:txBody>
      </p:sp>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2DAECDFD-6027-F646-9A1A-3DAB7E9A8BB8}" type="slidenum">
              <a:rPr lang="uk-UA" smtClean="0"/>
              <a:pPr>
                <a:defRPr/>
              </a:pPr>
              <a:t>13</a:t>
            </a:fld>
            <a:endParaRPr lang="uk-UA" dirty="0"/>
          </a:p>
        </p:txBody>
      </p:sp>
      <p:sp>
        <p:nvSpPr>
          <p:cNvPr id="5" name="Блок-схема: несколько документов 4"/>
          <p:cNvSpPr/>
          <p:nvPr/>
        </p:nvSpPr>
        <p:spPr>
          <a:xfrm>
            <a:off x="1295401" y="1341439"/>
            <a:ext cx="8640233" cy="4391025"/>
          </a:xfrm>
          <a:prstGeom prst="flowChartMultidocumen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uk-UA" sz="2800" b="1" dirty="0">
                <a:solidFill>
                  <a:srgbClr val="FFFFFF"/>
                </a:solidFill>
                <a:latin typeface="Times New Roman"/>
                <a:cs typeface="Times New Roman"/>
              </a:rPr>
              <a:t>Медичний працівник повинен  поінформувати пацієнта про необхідність дотримання профілактичних заходів, спрямованих на недопущення розповсюдження ВІЛ-інфекції, права та обов’язки,  соціальний захист  ВІЛ-інфікованих осіб</a:t>
            </a:r>
          </a:p>
        </p:txBody>
      </p:sp>
    </p:spTree>
    <p:extLst>
      <p:ext uri="{BB962C8B-B14F-4D97-AF65-F5344CB8AC3E}">
        <p14:creationId xmlns:p14="http://schemas.microsoft.com/office/powerpoint/2010/main" val="592916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defRPr/>
            </a:pPr>
            <a:r>
              <a:rPr lang="uk-UA" b="1" dirty="0" err="1" smtClean="0">
                <a:latin typeface="Times New Roman"/>
                <a:cs typeface="Times New Roman"/>
              </a:rPr>
              <a:t>Післятестове</a:t>
            </a:r>
            <a:r>
              <a:rPr lang="uk-UA" b="1" dirty="0" smtClean="0">
                <a:latin typeface="Times New Roman"/>
                <a:cs typeface="Times New Roman"/>
              </a:rPr>
              <a:t> консультування</a:t>
            </a:r>
            <a:endParaRPr lang="uk-UA" b="1" dirty="0">
              <a:latin typeface="Times New Roman"/>
              <a:cs typeface="Times New Roman"/>
            </a:endParaRPr>
          </a:p>
        </p:txBody>
      </p:sp>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9DFE6295-288C-9C4C-B536-DB817B61265E}" type="slidenum">
              <a:rPr lang="uk-UA" smtClean="0"/>
              <a:pPr>
                <a:defRPr/>
              </a:pPr>
              <a:t>14</a:t>
            </a:fld>
            <a:endParaRPr lang="uk-UA" dirty="0"/>
          </a:p>
        </p:txBody>
      </p:sp>
      <p:sp>
        <p:nvSpPr>
          <p:cNvPr id="5" name="Блок-схема: документ 4"/>
          <p:cNvSpPr/>
          <p:nvPr/>
        </p:nvSpPr>
        <p:spPr>
          <a:xfrm>
            <a:off x="1007534" y="1484314"/>
            <a:ext cx="9120717" cy="3457575"/>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uk-UA" sz="3200" b="1" dirty="0">
                <a:solidFill>
                  <a:srgbClr val="000000"/>
                </a:solidFill>
                <a:latin typeface="Times New Roman"/>
                <a:cs typeface="Times New Roman"/>
              </a:rPr>
              <a:t>Розрив у часі повідомлення про результат та післятестового консультування є </a:t>
            </a:r>
            <a:r>
              <a:rPr lang="uk-UA" sz="3200" b="1" dirty="0">
                <a:solidFill>
                  <a:srgbClr val="000000"/>
                </a:solidFill>
                <a:latin typeface="Times New Roman"/>
                <a:cs typeface="Times New Roman"/>
              </a:rPr>
              <a:t>неприпустимим</a:t>
            </a:r>
            <a:r>
              <a:rPr lang="uk-UA" sz="2800" b="1" dirty="0">
                <a:solidFill>
                  <a:srgbClr val="000000"/>
                </a:solidFill>
                <a:latin typeface="Times New Roman"/>
                <a:cs typeface="Times New Roman"/>
              </a:rPr>
              <a:t>!</a:t>
            </a:r>
            <a:endParaRPr lang="uk-UA" sz="2800" dirty="0">
              <a:solidFill>
                <a:srgbClr val="000000"/>
              </a:solidFill>
              <a:latin typeface="Times New Roman"/>
              <a:cs typeface="Times New Roman"/>
            </a:endParaRPr>
          </a:p>
        </p:txBody>
      </p:sp>
    </p:spTree>
    <p:extLst>
      <p:ext uri="{BB962C8B-B14F-4D97-AF65-F5344CB8AC3E}">
        <p14:creationId xmlns:p14="http://schemas.microsoft.com/office/powerpoint/2010/main" val="496265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34" y="260350"/>
            <a:ext cx="11523133" cy="647700"/>
          </a:xfrm>
        </p:spPr>
        <p:txBody>
          <a:bodyPr>
            <a:normAutofit fontScale="90000"/>
          </a:bodyPr>
          <a:lstStyle/>
          <a:p>
            <a:pPr algn="ctr">
              <a:defRPr/>
            </a:pPr>
            <a:r>
              <a:rPr lang="uk-UA" b="1" dirty="0" smtClean="0">
                <a:latin typeface="Times New Roman"/>
                <a:cs typeface="Times New Roman"/>
              </a:rPr>
              <a:t>Алгоритм дій ЛЗП-СЛ</a:t>
            </a:r>
            <a:endParaRPr lang="uk-UA" b="1" dirty="0">
              <a:latin typeface="Times New Roman"/>
              <a:cs typeface="Times New Roman"/>
            </a:endParaRPr>
          </a:p>
        </p:txBody>
      </p:sp>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5BBDD71A-F84E-5C41-B962-886B6D0F6AE6}" type="slidenum">
              <a:rPr lang="uk-UA" smtClean="0"/>
              <a:pPr>
                <a:defRPr/>
              </a:pPr>
              <a:t>15</a:t>
            </a:fld>
            <a:endParaRPr lang="uk-UA" dirty="0"/>
          </a:p>
        </p:txBody>
      </p:sp>
      <p:sp>
        <p:nvSpPr>
          <p:cNvPr id="44035" name="Прямоугольник 4"/>
          <p:cNvSpPr>
            <a:spLocks noChangeArrowheads="1"/>
          </p:cNvSpPr>
          <p:nvPr/>
        </p:nvSpPr>
        <p:spPr bwMode="auto">
          <a:xfrm>
            <a:off x="3871385" y="1484313"/>
            <a:ext cx="4127500" cy="360362"/>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r>
              <a:rPr lang="uk-UA" sz="1400" b="1">
                <a:latin typeface="Times New Roman" charset="0"/>
                <a:cs typeface="Times New Roman" charset="0"/>
              </a:rPr>
              <a:t>Прийом пацієнта сімейним лікарем</a:t>
            </a:r>
          </a:p>
        </p:txBody>
      </p:sp>
      <p:sp>
        <p:nvSpPr>
          <p:cNvPr id="44036" name="Line 22"/>
          <p:cNvSpPr>
            <a:spLocks noChangeShapeType="1"/>
          </p:cNvSpPr>
          <p:nvPr/>
        </p:nvSpPr>
        <p:spPr bwMode="auto">
          <a:xfrm flipH="1">
            <a:off x="5922433" y="1844676"/>
            <a:ext cx="0" cy="250825"/>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37" name="Прямоугольник 6"/>
          <p:cNvSpPr>
            <a:spLocks noChangeArrowheads="1"/>
          </p:cNvSpPr>
          <p:nvPr/>
        </p:nvSpPr>
        <p:spPr bwMode="auto">
          <a:xfrm>
            <a:off x="2832101" y="2073276"/>
            <a:ext cx="5568951" cy="360363"/>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400" b="1">
                <a:latin typeface="Times New Roman" charset="0"/>
                <a:cs typeface="Times New Roman" charset="0"/>
              </a:rPr>
              <a:t>Дотестове індивідуальне консультування</a:t>
            </a:r>
          </a:p>
        </p:txBody>
      </p:sp>
      <p:sp>
        <p:nvSpPr>
          <p:cNvPr id="44038" name="Line 22"/>
          <p:cNvSpPr>
            <a:spLocks noChangeShapeType="1"/>
          </p:cNvSpPr>
          <p:nvPr/>
        </p:nvSpPr>
        <p:spPr bwMode="auto">
          <a:xfrm flipH="1">
            <a:off x="3263900" y="2433638"/>
            <a:ext cx="2658533" cy="252412"/>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39" name="Line 22"/>
          <p:cNvSpPr>
            <a:spLocks noChangeShapeType="1"/>
          </p:cNvSpPr>
          <p:nvPr/>
        </p:nvSpPr>
        <p:spPr bwMode="auto">
          <a:xfrm>
            <a:off x="5922433" y="2433638"/>
            <a:ext cx="3005667" cy="252412"/>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40" name="Прямоугольник 8"/>
          <p:cNvSpPr>
            <a:spLocks noChangeArrowheads="1"/>
          </p:cNvSpPr>
          <p:nvPr/>
        </p:nvSpPr>
        <p:spPr bwMode="auto">
          <a:xfrm>
            <a:off x="1583267" y="2686051"/>
            <a:ext cx="3361267" cy="455613"/>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200" b="1">
                <a:latin typeface="Times New Roman" charset="0"/>
                <a:cs typeface="Times New Roman" charset="0"/>
              </a:rPr>
              <a:t>Оцінка індивідуального ризику та статевого партнера </a:t>
            </a:r>
          </a:p>
        </p:txBody>
      </p:sp>
      <p:sp>
        <p:nvSpPr>
          <p:cNvPr id="44041" name="Прямоугольник 9"/>
          <p:cNvSpPr>
            <a:spLocks noChangeArrowheads="1"/>
          </p:cNvSpPr>
          <p:nvPr/>
        </p:nvSpPr>
        <p:spPr bwMode="auto">
          <a:xfrm>
            <a:off x="6864351" y="2686051"/>
            <a:ext cx="4127500" cy="358775"/>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r>
              <a:rPr lang="uk-UA" sz="1400" b="1">
                <a:latin typeface="Times New Roman" charset="0"/>
                <a:cs typeface="Times New Roman" charset="0"/>
              </a:rPr>
              <a:t>Пояснення процедури тестування</a:t>
            </a:r>
          </a:p>
        </p:txBody>
      </p:sp>
      <p:sp>
        <p:nvSpPr>
          <p:cNvPr id="44042" name="Line 22"/>
          <p:cNvSpPr>
            <a:spLocks noChangeShapeType="1"/>
          </p:cNvSpPr>
          <p:nvPr/>
        </p:nvSpPr>
        <p:spPr bwMode="auto">
          <a:xfrm>
            <a:off x="3024718" y="3141664"/>
            <a:ext cx="2897716" cy="287337"/>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43" name="Line 22"/>
          <p:cNvSpPr>
            <a:spLocks noChangeShapeType="1"/>
          </p:cNvSpPr>
          <p:nvPr/>
        </p:nvSpPr>
        <p:spPr bwMode="auto">
          <a:xfrm flipH="1">
            <a:off x="6096000" y="3044826"/>
            <a:ext cx="2853267" cy="384175"/>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44" name="Прямоугольник 18"/>
          <p:cNvSpPr>
            <a:spLocks noChangeArrowheads="1"/>
          </p:cNvSpPr>
          <p:nvPr/>
        </p:nvSpPr>
        <p:spPr bwMode="auto">
          <a:xfrm>
            <a:off x="3871385" y="3429001"/>
            <a:ext cx="4701116" cy="360363"/>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400" b="1">
                <a:latin typeface="Times New Roman" charset="0"/>
                <a:cs typeface="Times New Roman" charset="0"/>
              </a:rPr>
              <a:t>Прийняття рішення щодо тестування</a:t>
            </a:r>
          </a:p>
        </p:txBody>
      </p:sp>
      <p:sp>
        <p:nvSpPr>
          <p:cNvPr id="44045" name="Line 22"/>
          <p:cNvSpPr>
            <a:spLocks noChangeShapeType="1"/>
          </p:cNvSpPr>
          <p:nvPr/>
        </p:nvSpPr>
        <p:spPr bwMode="auto">
          <a:xfrm flipH="1">
            <a:off x="5922433" y="3794125"/>
            <a:ext cx="0" cy="250825"/>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46" name="Прямоугольник 13"/>
          <p:cNvSpPr>
            <a:spLocks noChangeArrowheads="1"/>
          </p:cNvSpPr>
          <p:nvPr/>
        </p:nvSpPr>
        <p:spPr bwMode="auto">
          <a:xfrm>
            <a:off x="3996267" y="3983038"/>
            <a:ext cx="4127500" cy="360362"/>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400" b="1">
                <a:latin typeface="Times New Roman" charset="0"/>
                <a:cs typeface="Times New Roman" charset="0"/>
              </a:rPr>
              <a:t>ТЕСТУВАННЯ</a:t>
            </a:r>
          </a:p>
        </p:txBody>
      </p:sp>
      <p:sp>
        <p:nvSpPr>
          <p:cNvPr id="44047" name="Line 22"/>
          <p:cNvSpPr>
            <a:spLocks noChangeShapeType="1"/>
          </p:cNvSpPr>
          <p:nvPr/>
        </p:nvSpPr>
        <p:spPr bwMode="auto">
          <a:xfrm flipH="1">
            <a:off x="3143251" y="4343401"/>
            <a:ext cx="2664883" cy="200025"/>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48" name="Line 22"/>
          <p:cNvSpPr>
            <a:spLocks noChangeShapeType="1"/>
          </p:cNvSpPr>
          <p:nvPr/>
        </p:nvSpPr>
        <p:spPr bwMode="auto">
          <a:xfrm>
            <a:off x="6049433" y="4316413"/>
            <a:ext cx="3007784" cy="252412"/>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49" name="Прямоугольник 15"/>
          <p:cNvSpPr>
            <a:spLocks noChangeArrowheads="1"/>
          </p:cNvSpPr>
          <p:nvPr/>
        </p:nvSpPr>
        <p:spPr bwMode="auto">
          <a:xfrm>
            <a:off x="1488018" y="4616451"/>
            <a:ext cx="4127500" cy="360363"/>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400" b="1">
                <a:latin typeface="Times New Roman" charset="0"/>
                <a:cs typeface="Times New Roman" charset="0"/>
              </a:rPr>
              <a:t>Негативний результат</a:t>
            </a:r>
          </a:p>
        </p:txBody>
      </p:sp>
      <p:sp>
        <p:nvSpPr>
          <p:cNvPr id="44050" name="Line 22"/>
          <p:cNvSpPr>
            <a:spLocks noChangeShapeType="1"/>
          </p:cNvSpPr>
          <p:nvPr/>
        </p:nvSpPr>
        <p:spPr bwMode="auto">
          <a:xfrm flipH="1">
            <a:off x="3551767" y="4976813"/>
            <a:ext cx="0" cy="188912"/>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51" name="Прямоугольник 20"/>
          <p:cNvSpPr>
            <a:spLocks noChangeArrowheads="1"/>
          </p:cNvSpPr>
          <p:nvPr/>
        </p:nvSpPr>
        <p:spPr bwMode="auto">
          <a:xfrm>
            <a:off x="1464734" y="5100638"/>
            <a:ext cx="4129617" cy="488950"/>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400" b="1">
                <a:latin typeface="Times New Roman" charset="0"/>
                <a:cs typeface="Times New Roman" charset="0"/>
              </a:rPr>
              <a:t>Повідомлення про негативний результат</a:t>
            </a:r>
          </a:p>
        </p:txBody>
      </p:sp>
      <p:sp>
        <p:nvSpPr>
          <p:cNvPr id="44052" name="Line 22"/>
          <p:cNvSpPr>
            <a:spLocks noChangeShapeType="1"/>
          </p:cNvSpPr>
          <p:nvPr/>
        </p:nvSpPr>
        <p:spPr bwMode="auto">
          <a:xfrm flipH="1">
            <a:off x="3494617" y="5567363"/>
            <a:ext cx="0" cy="125412"/>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53" name="Прямоугольник 22"/>
          <p:cNvSpPr>
            <a:spLocks noChangeArrowheads="1"/>
          </p:cNvSpPr>
          <p:nvPr/>
        </p:nvSpPr>
        <p:spPr bwMode="auto">
          <a:xfrm>
            <a:off x="1464734" y="5692775"/>
            <a:ext cx="4129617" cy="488950"/>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400" b="1">
                <a:latin typeface="Times New Roman" charset="0"/>
                <a:cs typeface="Times New Roman" charset="0"/>
              </a:rPr>
              <a:t>Розробка шляхів зниження ризику інфікування </a:t>
            </a:r>
          </a:p>
        </p:txBody>
      </p:sp>
      <p:sp>
        <p:nvSpPr>
          <p:cNvPr id="44054" name="Прямоугольник 17"/>
          <p:cNvSpPr>
            <a:spLocks noChangeArrowheads="1"/>
          </p:cNvSpPr>
          <p:nvPr/>
        </p:nvSpPr>
        <p:spPr bwMode="auto">
          <a:xfrm>
            <a:off x="7001934" y="4629151"/>
            <a:ext cx="4129617" cy="360363"/>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400" b="1">
                <a:latin typeface="Times New Roman" charset="0"/>
                <a:cs typeface="Times New Roman" charset="0"/>
              </a:rPr>
              <a:t>Позитивний результат</a:t>
            </a:r>
          </a:p>
        </p:txBody>
      </p:sp>
      <p:sp>
        <p:nvSpPr>
          <p:cNvPr id="44055" name="Line 22"/>
          <p:cNvSpPr>
            <a:spLocks noChangeShapeType="1"/>
          </p:cNvSpPr>
          <p:nvPr/>
        </p:nvSpPr>
        <p:spPr bwMode="auto">
          <a:xfrm flipH="1">
            <a:off x="9057217" y="5032376"/>
            <a:ext cx="0" cy="187325"/>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56" name="Прямоугольник 24"/>
          <p:cNvSpPr>
            <a:spLocks noChangeArrowheads="1"/>
          </p:cNvSpPr>
          <p:nvPr/>
        </p:nvSpPr>
        <p:spPr bwMode="auto">
          <a:xfrm>
            <a:off x="7059085" y="5140325"/>
            <a:ext cx="4127500" cy="488950"/>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400" b="1">
                <a:latin typeface="Times New Roman" charset="0"/>
                <a:cs typeface="Times New Roman" charset="0"/>
              </a:rPr>
              <a:t>Повідомлення про негативний результат</a:t>
            </a:r>
          </a:p>
        </p:txBody>
      </p:sp>
      <p:sp>
        <p:nvSpPr>
          <p:cNvPr id="44057" name="Line 22"/>
          <p:cNvSpPr>
            <a:spLocks noChangeShapeType="1"/>
          </p:cNvSpPr>
          <p:nvPr/>
        </p:nvSpPr>
        <p:spPr bwMode="auto">
          <a:xfrm flipH="1">
            <a:off x="9067800" y="5589589"/>
            <a:ext cx="0" cy="192087"/>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058" name="Прямоугольник 26"/>
          <p:cNvSpPr>
            <a:spLocks noChangeArrowheads="1"/>
          </p:cNvSpPr>
          <p:nvPr/>
        </p:nvSpPr>
        <p:spPr bwMode="auto">
          <a:xfrm>
            <a:off x="7084485" y="5749925"/>
            <a:ext cx="4127500" cy="488950"/>
          </a:xfrm>
          <a:prstGeom prst="rect">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r>
              <a:rPr lang="uk-UA" sz="1400" b="1">
                <a:latin typeface="Times New Roman" charset="0"/>
                <a:cs typeface="Times New Roman" charset="0"/>
              </a:rPr>
              <a:t>Післятестове консультування</a:t>
            </a:r>
          </a:p>
        </p:txBody>
      </p:sp>
    </p:spTree>
    <p:extLst>
      <p:ext uri="{BB962C8B-B14F-4D97-AF65-F5344CB8AC3E}">
        <p14:creationId xmlns:p14="http://schemas.microsoft.com/office/powerpoint/2010/main" val="1882325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9DABAEB0-C592-074E-B586-7932F34322C1}" type="slidenum">
              <a:rPr lang="uk-UA" smtClean="0"/>
              <a:pPr>
                <a:defRPr/>
              </a:pPr>
              <a:t>16</a:t>
            </a:fld>
            <a:endParaRPr lang="uk-UA" dirty="0"/>
          </a:p>
        </p:txBody>
      </p:sp>
      <p:sp>
        <p:nvSpPr>
          <p:cNvPr id="5" name="Блок-схема: несколько документов 4"/>
          <p:cNvSpPr/>
          <p:nvPr/>
        </p:nvSpPr>
        <p:spPr>
          <a:xfrm>
            <a:off x="1007533" y="692151"/>
            <a:ext cx="8544984" cy="4968875"/>
          </a:xfrm>
          <a:prstGeom prst="flowChartMultidocumen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uk-UA" sz="2800" b="1" dirty="0">
                <a:latin typeface="Arial" pitchFamily="34" charset="0"/>
                <a:cs typeface="Arial" pitchFamily="34" charset="0"/>
              </a:rPr>
              <a:t>Питання захисту медичних працівників від інфікування ВІЛ на робочому місці визначається у наказі МОЗ України від 05.11.2013 № 955 «Про затвердження нормативно-правових актів щодо захисту від зараження ВІЛ-інфекцією при виконанні професійних обов’язків»</a:t>
            </a:r>
          </a:p>
        </p:txBody>
      </p:sp>
    </p:spTree>
    <p:extLst>
      <p:ext uri="{BB962C8B-B14F-4D97-AF65-F5344CB8AC3E}">
        <p14:creationId xmlns:p14="http://schemas.microsoft.com/office/powerpoint/2010/main" val="253991750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4294967295"/>
          </p:nvPr>
        </p:nvGraphicFramePr>
        <p:xfrm>
          <a:off x="239185" y="2025650"/>
          <a:ext cx="11618382" cy="3714750"/>
        </p:xfrm>
        <a:graphic>
          <a:graphicData uri="http://schemas.openxmlformats.org/drawingml/2006/table">
            <a:tbl>
              <a:tblPr/>
              <a:tblGrid>
                <a:gridCol w="9806516"/>
                <a:gridCol w="905933"/>
                <a:gridCol w="905933"/>
              </a:tblGrid>
              <a:tr h="412750">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dirty="0">
                          <a:ln>
                            <a:noFill/>
                          </a:ln>
                          <a:solidFill>
                            <a:schemeClr val="bg1"/>
                          </a:solidFill>
                          <a:effectLst/>
                          <a:latin typeface="Arial" charset="0"/>
                          <a:ea typeface="Arial" charset="0"/>
                          <a:cs typeface="Arial" charset="0"/>
                        </a:rPr>
                        <a:t>1. Чи було у Вас сильне бажання або виражений потяг ("тяга") до вживання наркотику?</a:t>
                      </a:r>
                      <a:endParaRPr kumimoji="0" lang="uk-UA" sz="1100" b="1" i="0" u="none" strike="noStrike" cap="none" normalizeH="0" baseline="0" dirty="0">
                        <a:ln>
                          <a:noFill/>
                        </a:ln>
                        <a:solidFill>
                          <a:schemeClr val="bg1"/>
                        </a:solidFill>
                        <a:effectLst/>
                        <a:latin typeface="Calibri" charset="0"/>
                        <a:ea typeface="Arial" charset="0"/>
                        <a:cs typeface="Times New Roman" charset="0"/>
                      </a:endParaRPr>
                    </a:p>
                  </a:txBody>
                  <a:tcPr marL="91448" marR="914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bg1"/>
                          </a:solidFill>
                          <a:effectLst/>
                          <a:latin typeface="Arial" charset="0"/>
                          <a:ea typeface="Arial" charset="0"/>
                          <a:cs typeface="Arial" charset="0"/>
                        </a:rPr>
                        <a:t>Так</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bg1"/>
                          </a:solidFill>
                          <a:effectLst/>
                          <a:latin typeface="Arial" charset="0"/>
                          <a:ea typeface="Arial" charset="0"/>
                          <a:cs typeface="Arial" charset="0"/>
                        </a:rPr>
                        <a:t>Ні</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2750">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a:ln>
                            <a:noFill/>
                          </a:ln>
                          <a:solidFill>
                            <a:schemeClr val="bg1"/>
                          </a:solidFill>
                          <a:effectLst/>
                          <a:latin typeface="Arial" charset="0"/>
                          <a:ea typeface="Arial" charset="0"/>
                          <a:cs typeface="Arial" charset="0"/>
                        </a:rPr>
                        <a:t>2. Чи вважали Ви, що Вам важко або неможливо контролювати споживання наркотику?</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Так</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Ні</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12750">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a:ln>
                            <a:noFill/>
                          </a:ln>
                          <a:solidFill>
                            <a:schemeClr val="bg1"/>
                          </a:solidFill>
                          <a:effectLst/>
                          <a:latin typeface="Arial" charset="0"/>
                          <a:ea typeface="Arial" charset="0"/>
                          <a:cs typeface="Arial" charset="0"/>
                        </a:rPr>
                        <a:t>3. Чи виникали у Вас симптоми відміни ("ломки"), якщо Ви припиняли вживати наркотик?</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Так</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Ні</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12750">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a:ln>
                            <a:noFill/>
                          </a:ln>
                          <a:solidFill>
                            <a:schemeClr val="bg1"/>
                          </a:solidFill>
                          <a:effectLst/>
                          <a:latin typeface="Arial" charset="0"/>
                          <a:ea typeface="Arial" charset="0"/>
                          <a:cs typeface="Arial" charset="0"/>
                        </a:rPr>
                        <a:t>4. Чи доводилося Вам приймати наркотик, щоб позбутися симптомів відміни ("ломки")?</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Так</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Ні</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12750">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a:ln>
                            <a:noFill/>
                          </a:ln>
                          <a:solidFill>
                            <a:schemeClr val="bg1"/>
                          </a:solidFill>
                          <a:effectLst/>
                          <a:latin typeface="Arial" charset="0"/>
                          <a:ea typeface="Arial" charset="0"/>
                          <a:cs typeface="Arial" charset="0"/>
                        </a:rPr>
                        <a:t>5. Чи помічали Ви, що для досягнення того ж ефекту потрібно приймати дози більше, ніж раніше (толерантність)?</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Так</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Ні</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12750">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a:ln>
                            <a:noFill/>
                          </a:ln>
                          <a:solidFill>
                            <a:schemeClr val="bg1"/>
                          </a:solidFill>
                          <a:effectLst/>
                          <a:latin typeface="Arial" charset="0"/>
                          <a:ea typeface="Arial" charset="0"/>
                          <a:cs typeface="Arial" charset="0"/>
                        </a:rPr>
                        <a:t>6. Чи відзначаєте Ви, що з часом Ви перестали урізноманітнювати характер вживання наркотику? </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Так</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Ні</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12750">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a:ln>
                            <a:noFill/>
                          </a:ln>
                          <a:solidFill>
                            <a:schemeClr val="bg1"/>
                          </a:solidFill>
                          <a:effectLst/>
                          <a:latin typeface="Arial" charset="0"/>
                          <a:ea typeface="Arial" charset="0"/>
                          <a:cs typeface="Arial" charset="0"/>
                        </a:rPr>
                        <a:t>7. Чи помітили Ви, що стали все більше і більше нехтувати своїми колишніми інтересами на користь прийому наркотиків? </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Так</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Ні</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12750">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a:ln>
                            <a:noFill/>
                          </a:ln>
                          <a:solidFill>
                            <a:schemeClr val="bg1"/>
                          </a:solidFill>
                          <a:effectLst/>
                          <a:latin typeface="Arial" charset="0"/>
                          <a:ea typeface="Arial" charset="0"/>
                          <a:cs typeface="Arial" charset="0"/>
                        </a:rPr>
                        <a:t>8. Відзначали Ви, що споживання наркотиків шкодить Вам психологічно або фізично? </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Так</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Ні</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12750">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a:ln>
                            <a:noFill/>
                          </a:ln>
                          <a:solidFill>
                            <a:schemeClr val="bg1"/>
                          </a:solidFill>
                          <a:effectLst/>
                          <a:latin typeface="Arial" charset="0"/>
                          <a:ea typeface="Arial" charset="0"/>
                          <a:cs typeface="Arial" charset="0"/>
                        </a:rPr>
                        <a:t>9. Продовжували Ви приймати наркотики незважаючи на явні шкідливі наслідки, пов'язані з їх прийомом? </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8" marR="914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a:ln>
                            <a:noFill/>
                          </a:ln>
                          <a:solidFill>
                            <a:schemeClr val="tx1"/>
                          </a:solidFill>
                          <a:effectLst/>
                          <a:latin typeface="Arial" charset="0"/>
                          <a:ea typeface="Arial" charset="0"/>
                          <a:cs typeface="Arial" charset="0"/>
                        </a:rPr>
                        <a:t>Так</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1" i="0" u="none" strike="noStrike" cap="none" normalizeH="0" baseline="0" dirty="0">
                          <a:ln>
                            <a:noFill/>
                          </a:ln>
                          <a:solidFill>
                            <a:schemeClr val="tx1"/>
                          </a:solidFill>
                          <a:effectLst/>
                          <a:latin typeface="Arial" charset="0"/>
                          <a:ea typeface="Arial" charset="0"/>
                          <a:cs typeface="Arial" charset="0"/>
                        </a:rPr>
                        <a:t>Ні</a:t>
                      </a:r>
                      <a:endParaRPr kumimoji="0" lang="uk-UA" sz="1100" b="1" i="0" u="none" strike="noStrike" cap="none" normalizeH="0" baseline="0" dirty="0">
                        <a:ln>
                          <a:noFill/>
                        </a:ln>
                        <a:solidFill>
                          <a:schemeClr val="tx1"/>
                        </a:solidFill>
                        <a:effectLst/>
                        <a:latin typeface="Calibri" charset="0"/>
                        <a:ea typeface="Arial" charset="0"/>
                        <a:cs typeface="Times New Roman" charset="0"/>
                      </a:endParaRPr>
                    </a:p>
                  </a:txBody>
                  <a:tcPr marL="91448" marR="9144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62507" name="Заголовок 2"/>
          <p:cNvSpPr>
            <a:spLocks noGrp="1"/>
          </p:cNvSpPr>
          <p:nvPr>
            <p:ph type="title" idx="4294967295"/>
          </p:nvPr>
        </p:nvSpPr>
        <p:spPr>
          <a:solidFill>
            <a:schemeClr val="accent1"/>
          </a:solid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ormAutofit fontScale="90000"/>
          </a:bodyPr>
          <a:lstStyle/>
          <a:p>
            <a:pPr algn="ctr">
              <a:defRPr/>
            </a:pPr>
            <a:r>
              <a:rPr kumimoji="0" lang="uk-UA" sz="2000" dirty="0">
                <a:latin typeface="Arial" charset="0"/>
                <a:ea typeface="Arial" charset="0"/>
              </a:rPr>
              <a:t/>
            </a:r>
            <a:br>
              <a:rPr kumimoji="0" lang="uk-UA" sz="2000" dirty="0">
                <a:latin typeface="Arial" charset="0"/>
                <a:ea typeface="Arial" charset="0"/>
              </a:rPr>
            </a:br>
            <a:r>
              <a:rPr kumimoji="0" lang="uk-UA" sz="2000" dirty="0">
                <a:latin typeface="Arial" charset="0"/>
                <a:ea typeface="Arial" charset="0"/>
              </a:rPr>
              <a:t/>
            </a:r>
            <a:br>
              <a:rPr kumimoji="0" lang="uk-UA" sz="2000" dirty="0">
                <a:latin typeface="Arial" charset="0"/>
                <a:ea typeface="Arial" charset="0"/>
              </a:rPr>
            </a:br>
            <a:r>
              <a:rPr kumimoji="0" lang="uk-UA" sz="3600" b="1" dirty="0">
                <a:solidFill>
                  <a:srgbClr val="FFFFFF"/>
                </a:solidFill>
                <a:latin typeface="Times New Roman"/>
                <a:ea typeface="Arial" charset="0"/>
                <a:cs typeface="Times New Roman"/>
              </a:rPr>
              <a:t>СКРИНІНГ симптомів залежності відповідно до Міжнародної класифікації хвороб 10-го перегляду</a:t>
            </a:r>
            <a:br>
              <a:rPr kumimoji="0" lang="uk-UA" sz="3600" b="1" dirty="0">
                <a:solidFill>
                  <a:srgbClr val="FFFFFF"/>
                </a:solidFill>
                <a:latin typeface="Times New Roman"/>
                <a:ea typeface="Arial" charset="0"/>
                <a:cs typeface="Times New Roman"/>
              </a:rPr>
            </a:br>
            <a:r>
              <a:rPr kumimoji="0" lang="uk-UA" sz="3600" dirty="0">
                <a:solidFill>
                  <a:srgbClr val="FFFFFF"/>
                </a:solidFill>
                <a:latin typeface="Times New Roman"/>
                <a:ea typeface="Arial" charset="0"/>
                <a:cs typeface="Times New Roman"/>
              </a:rPr>
              <a:t/>
            </a:r>
            <a:br>
              <a:rPr kumimoji="0" lang="uk-UA" sz="3600" dirty="0">
                <a:solidFill>
                  <a:srgbClr val="FFFFFF"/>
                </a:solidFill>
                <a:latin typeface="Times New Roman"/>
                <a:ea typeface="Arial" charset="0"/>
                <a:cs typeface="Times New Roman"/>
              </a:rPr>
            </a:br>
            <a:endParaRPr kumimoji="0" lang="uk-UA" sz="3600" dirty="0">
              <a:solidFill>
                <a:srgbClr val="FFFFFF"/>
              </a:solidFill>
              <a:latin typeface="Times New Roman"/>
              <a:ea typeface="Arial" charset="0"/>
              <a:cs typeface="Times New Roman"/>
            </a:endParaRPr>
          </a:p>
        </p:txBody>
      </p:sp>
      <p:sp>
        <p:nvSpPr>
          <p:cNvPr id="7" name="Блок-схема: процесс 6"/>
          <p:cNvSpPr/>
          <p:nvPr/>
        </p:nvSpPr>
        <p:spPr>
          <a:xfrm>
            <a:off x="624418" y="1125538"/>
            <a:ext cx="11040533" cy="90011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400" b="1" i="1">
                <a:solidFill>
                  <a:schemeClr val="bg1"/>
                </a:solidFill>
                <a:latin typeface="Arial" charset="0"/>
                <a:ea typeface="Arial" charset="0"/>
                <a:cs typeface="Arial" charset="0"/>
              </a:rPr>
              <a:t>Наступні питання стосуються Вашого споживання опіоїдів (героїн, екстракт макової соломки - «ширка», дезоморфін - «крокодил», препарати, що містять кодеїн, морфін, трамадол і т.п. Щирі відповіді допоможуть Вашому лікарю вибрати правильне і необхідне для Вас лікування.</a:t>
            </a:r>
            <a:endParaRPr lang="uk-UA" sz="1400">
              <a:solidFill>
                <a:schemeClr val="bg1"/>
              </a:solidFill>
              <a:latin typeface="Arial" charset="0"/>
              <a:ea typeface="Arial" charset="0"/>
              <a:cs typeface="Arial" charset="0"/>
            </a:endParaRPr>
          </a:p>
        </p:txBody>
      </p:sp>
      <p:graphicFrame>
        <p:nvGraphicFramePr>
          <p:cNvPr id="9" name="Таблица 8"/>
          <p:cNvGraphicFramePr>
            <a:graphicFrameLocks noGrp="1"/>
          </p:cNvGraphicFramePr>
          <p:nvPr/>
        </p:nvGraphicFramePr>
        <p:xfrm>
          <a:off x="4464051" y="5837239"/>
          <a:ext cx="7200901" cy="581025"/>
        </p:xfrm>
        <a:graphic>
          <a:graphicData uri="http://schemas.openxmlformats.org/drawingml/2006/table">
            <a:tbl>
              <a:tblPr/>
              <a:tblGrid>
                <a:gridCol w="5979583"/>
                <a:gridCol w="186267"/>
                <a:gridCol w="516467"/>
                <a:gridCol w="518584"/>
              </a:tblGrid>
              <a:tr h="193675">
                <a:tc>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90525" algn="l"/>
                        </a:tabLst>
                      </a:pPr>
                      <a:r>
                        <a:rPr kumimoji="0" lang="uk-UA" sz="1100" b="1" i="0" u="none" strike="noStrike" cap="none" normalizeH="0" baseline="0">
                          <a:ln>
                            <a:noFill/>
                          </a:ln>
                          <a:solidFill>
                            <a:schemeClr val="bg1"/>
                          </a:solidFill>
                          <a:effectLst/>
                          <a:latin typeface="Arial" charset="0"/>
                          <a:ea typeface="Arial" charset="0"/>
                          <a:cs typeface="Arial" charset="0"/>
                        </a:rPr>
                        <a:t>10. Як довго тривають проблеми, пов'язані з наркотиками?</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1" marR="9144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uk-UA" sz="1100" b="1" i="0" u="none" strike="noStrike" cap="none" normalizeH="0" baseline="0">
                          <a:ln>
                            <a:noFill/>
                          </a:ln>
                          <a:solidFill>
                            <a:schemeClr val="tx1"/>
                          </a:solidFill>
                          <a:effectLst/>
                          <a:latin typeface="Arial" charset="0"/>
                          <a:ea typeface="Arial" charset="0"/>
                          <a:cs typeface="Arial" charset="0"/>
                        </a:rPr>
                        <a:t> </a:t>
                      </a:r>
                      <a:endParaRPr kumimoji="0" lang="uk-UA" sz="1100" b="1" i="0" u="none" strike="noStrike" cap="none" normalizeH="0" baseline="0">
                        <a:ln>
                          <a:noFill/>
                        </a:ln>
                        <a:solidFill>
                          <a:schemeClr val="tx1"/>
                        </a:solidFill>
                        <a:effectLst/>
                        <a:latin typeface="Calibri" charset="0"/>
                        <a:ea typeface="Arial" charset="0"/>
                        <a:cs typeface="Times New Roman"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r>
              <a:tr h="193675">
                <a:tc rowSpan="2" gridSpan="2">
                  <a:txBody>
                    <a:bodyPr/>
                    <a:lstStyle/>
                    <a:p>
                      <a:pPr marL="0" marR="0" lvl="0" indent="0" algn="l" defTabSz="914400" rtl="0" eaLnBrk="1" fontAlgn="base" latinLnBrk="0" hangingPunct="1">
                        <a:lnSpc>
                          <a:spcPct val="115000"/>
                        </a:lnSpc>
                        <a:spcBef>
                          <a:spcPts val="300"/>
                        </a:spcBef>
                        <a:spcAft>
                          <a:spcPts val="200"/>
                        </a:spcAft>
                        <a:buClrTx/>
                        <a:buSzTx/>
                        <a:buFontTx/>
                        <a:buNone/>
                        <a:tabLst>
                          <a:tab pos="3705225" algn="l"/>
                        </a:tabLst>
                      </a:pPr>
                      <a:r>
                        <a:rPr kumimoji="0" lang="uk-UA" sz="1100" b="1" i="0" u="none" strike="noStrike" cap="none" normalizeH="0" baseline="0">
                          <a:ln>
                            <a:noFill/>
                          </a:ln>
                          <a:solidFill>
                            <a:schemeClr val="bg1"/>
                          </a:solidFill>
                          <a:effectLst/>
                          <a:latin typeface="Arial" charset="0"/>
                          <a:ea typeface="Arial" charset="0"/>
                          <a:cs typeface="Arial" charset="0"/>
                        </a:rPr>
                        <a:t>  а) в роках  б) в місяцях</a:t>
                      </a:r>
                      <a:endParaRPr kumimoji="0" lang="uk-UA" sz="1100" b="1" i="0" u="none" strike="noStrike" cap="none" normalizeH="0" baseline="0">
                        <a:ln>
                          <a:noFill/>
                        </a:ln>
                        <a:solidFill>
                          <a:schemeClr val="bg1"/>
                        </a:solidFill>
                        <a:effectLst/>
                        <a:latin typeface="Calibri" charset="0"/>
                        <a:ea typeface="Arial" charset="0"/>
                        <a:cs typeface="Times New Roman" charset="0"/>
                      </a:endParaRPr>
                    </a:p>
                  </a:txBody>
                  <a:tcPr marL="91441" marR="9144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ru-RU"/>
                    </a:p>
                  </a:txBody>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0" i="0" u="none" strike="noStrike" cap="none" normalizeH="0" baseline="0">
                          <a:ln>
                            <a:noFill/>
                          </a:ln>
                          <a:solidFill>
                            <a:schemeClr val="tx1"/>
                          </a:solidFill>
                          <a:effectLst/>
                          <a:latin typeface="Arial" charset="0"/>
                          <a:ea typeface="Arial" charset="0"/>
                          <a:cs typeface="Arial" charset="0"/>
                        </a:rPr>
                        <a:t> </a:t>
                      </a:r>
                      <a:endParaRPr kumimoji="0" lang="uk-UA" sz="1100" b="0" i="0" u="none" strike="noStrike" cap="none" normalizeH="0" baseline="0">
                        <a:ln>
                          <a:noFill/>
                        </a:ln>
                        <a:solidFill>
                          <a:schemeClr val="tx1"/>
                        </a:solidFill>
                        <a:effectLst/>
                        <a:latin typeface="Calibri" charset="0"/>
                        <a:ea typeface="Arial" charset="0"/>
                        <a:cs typeface="Times New Roman" charset="0"/>
                      </a:endParaRPr>
                    </a:p>
                  </a:txBody>
                  <a:tcPr marL="91441" marR="9144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0" i="0" u="none" strike="noStrike" cap="none" normalizeH="0" baseline="0">
                          <a:ln>
                            <a:noFill/>
                          </a:ln>
                          <a:solidFill>
                            <a:srgbClr val="000000"/>
                          </a:solidFill>
                          <a:effectLst/>
                          <a:latin typeface="Arial" charset="0"/>
                          <a:ea typeface="Arial" charset="0"/>
                          <a:cs typeface="Arial" charset="0"/>
                        </a:rPr>
                        <a:t> </a:t>
                      </a:r>
                      <a:endParaRPr kumimoji="0" lang="uk-UA" sz="1100" b="0" i="0" u="none" strike="noStrike" cap="none" normalizeH="0" baseline="0">
                        <a:ln>
                          <a:noFill/>
                        </a:ln>
                        <a:solidFill>
                          <a:srgbClr val="000000"/>
                        </a:solidFill>
                        <a:effectLst/>
                        <a:latin typeface="Calibri" charset="0"/>
                        <a:ea typeface="Arial" charset="0"/>
                        <a:cs typeface="Times New Roman" charset="0"/>
                      </a:endParaRPr>
                    </a:p>
                  </a:txBody>
                  <a:tcPr marL="91441" marR="9144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193675">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0" i="0" u="none" strike="noStrike" cap="none" normalizeH="0" baseline="0">
                          <a:ln>
                            <a:noFill/>
                          </a:ln>
                          <a:solidFill>
                            <a:schemeClr val="tx1"/>
                          </a:solidFill>
                          <a:effectLst/>
                          <a:latin typeface="Arial" charset="0"/>
                          <a:ea typeface="Arial" charset="0"/>
                          <a:cs typeface="Arial" charset="0"/>
                        </a:rPr>
                        <a:t> </a:t>
                      </a:r>
                      <a:endParaRPr kumimoji="0" lang="uk-UA" sz="1100" b="0" i="0" u="none" strike="noStrike" cap="none" normalizeH="0" baseline="0">
                        <a:ln>
                          <a:noFill/>
                        </a:ln>
                        <a:solidFill>
                          <a:schemeClr val="tx1"/>
                        </a:solidFill>
                        <a:effectLst/>
                        <a:latin typeface="Calibri" charset="0"/>
                        <a:ea typeface="Arial" charset="0"/>
                        <a:cs typeface="Times New Roman" charset="0"/>
                      </a:endParaRPr>
                    </a:p>
                  </a:txBody>
                  <a:tcPr marL="91441" marR="9144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15000"/>
                        </a:lnSpc>
                        <a:spcBef>
                          <a:spcPts val="300"/>
                        </a:spcBef>
                        <a:spcAft>
                          <a:spcPts val="200"/>
                        </a:spcAft>
                        <a:buClrTx/>
                        <a:buSzTx/>
                        <a:buFontTx/>
                        <a:buNone/>
                        <a:tabLst>
                          <a:tab pos="914400" algn="l"/>
                          <a:tab pos="3771900" algn="l"/>
                          <a:tab pos="3886200" algn="l"/>
                        </a:tabLst>
                      </a:pPr>
                      <a:r>
                        <a:rPr kumimoji="0" lang="uk-UA" sz="1100" b="0" i="0" u="none" strike="noStrike" cap="none" normalizeH="0" baseline="0">
                          <a:ln>
                            <a:noFill/>
                          </a:ln>
                          <a:solidFill>
                            <a:srgbClr val="000000"/>
                          </a:solidFill>
                          <a:effectLst/>
                          <a:latin typeface="Arial" charset="0"/>
                          <a:ea typeface="Arial" charset="0"/>
                          <a:cs typeface="Arial" charset="0"/>
                        </a:rPr>
                        <a:t> </a:t>
                      </a:r>
                      <a:endParaRPr kumimoji="0" lang="uk-UA" sz="1100" b="0" i="0" u="none" strike="noStrike" cap="none" normalizeH="0" baseline="0">
                        <a:ln>
                          <a:noFill/>
                        </a:ln>
                        <a:solidFill>
                          <a:srgbClr val="000000"/>
                        </a:solidFill>
                        <a:effectLst/>
                        <a:latin typeface="Calibri" charset="0"/>
                        <a:ea typeface="Arial" charset="0"/>
                        <a:cs typeface="Times New Roman" charset="0"/>
                      </a:endParaRPr>
                    </a:p>
                  </a:txBody>
                  <a:tcPr marL="91441" marR="9144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44095" name="Rectangle 2"/>
          <p:cNvSpPr>
            <a:spLocks noChangeArrowheads="1"/>
          </p:cNvSpPr>
          <p:nvPr/>
        </p:nvSpPr>
        <p:spPr bwMode="auto">
          <a:xfrm>
            <a:off x="2423584" y="3633272"/>
            <a:ext cx="1846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tabLst>
                <a:tab pos="914400" algn="l"/>
                <a:tab pos="3771900" algn="l"/>
                <a:tab pos="3886200" algn="l"/>
              </a:tabLst>
              <a:defRPr/>
            </a:pPr>
            <a:endParaRPr lang="uk-UA">
              <a:cs typeface="+mn-cs"/>
            </a:endParaRPr>
          </a:p>
        </p:txBody>
      </p:sp>
      <p:sp>
        <p:nvSpPr>
          <p:cNvPr id="11" name="Блок-схема: процесс 10"/>
          <p:cNvSpPr/>
          <p:nvPr/>
        </p:nvSpPr>
        <p:spPr>
          <a:xfrm>
            <a:off x="239185" y="6237288"/>
            <a:ext cx="11425767" cy="62071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600" b="1">
                <a:solidFill>
                  <a:schemeClr val="bg1"/>
                </a:solidFill>
                <a:latin typeface="Times New Roman" charset="0"/>
                <a:ea typeface="Arial" charset="0"/>
                <a:cs typeface="Times New Roman" charset="0"/>
              </a:rPr>
              <a:t>Діагноз залежності має бути встановлений, якщо 3 або більше симптомів, що відмічені номерами 1, 2, 3, 5, 7 і 9, присутні протягом 12 міс. і більше.</a:t>
            </a:r>
            <a:endParaRPr lang="uk-UA" sz="1600">
              <a:solidFill>
                <a:schemeClr val="bg1"/>
              </a:solidFill>
              <a:latin typeface="Times New Roman" charset="0"/>
              <a:ea typeface="Arial" charset="0"/>
              <a:cs typeface="Times New Roman" charset="0"/>
            </a:endParaRPr>
          </a:p>
        </p:txBody>
      </p:sp>
      <p:pic>
        <p:nvPicPr>
          <p:cNvPr id="34852" name="Picture 51" descr="redrib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600" y="0"/>
            <a:ext cx="12954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13987915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Прямоугольник 5"/>
          <p:cNvSpPr>
            <a:spLocks noChangeArrowheads="1"/>
          </p:cNvSpPr>
          <p:nvPr/>
        </p:nvSpPr>
        <p:spPr bwMode="auto">
          <a:xfrm>
            <a:off x="239185" y="620713"/>
            <a:ext cx="1085003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uk-UA" sz="3600" b="1">
                <a:solidFill>
                  <a:schemeClr val="bg1"/>
                </a:solidFill>
                <a:latin typeface="Times New Roman" charset="0"/>
                <a:cs typeface="Times New Roman" charset="0"/>
              </a:rPr>
              <a:t> </a:t>
            </a:r>
            <a:endParaRPr lang="uk-UA" sz="2800">
              <a:solidFill>
                <a:schemeClr val="bg1"/>
              </a:solidFill>
              <a:latin typeface="Times New Roman" charset="0"/>
              <a:cs typeface="Times New Roman" charset="0"/>
            </a:endParaRPr>
          </a:p>
        </p:txBody>
      </p:sp>
      <p:sp>
        <p:nvSpPr>
          <p:cNvPr id="27650" name="Прямоугольник 2"/>
          <p:cNvSpPr>
            <a:spLocks noChangeArrowheads="1"/>
          </p:cNvSpPr>
          <p:nvPr/>
        </p:nvSpPr>
        <p:spPr bwMode="auto">
          <a:xfrm>
            <a:off x="198968" y="0"/>
            <a:ext cx="1085003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uk-UA" sz="3200" b="1" dirty="0" smtClean="0">
                <a:solidFill>
                  <a:srgbClr val="0000FF"/>
                </a:solidFill>
                <a:latin typeface="Times New Roman" charset="0"/>
                <a:cs typeface="Times New Roman" charset="0"/>
              </a:rPr>
              <a:t>Попередження </a:t>
            </a:r>
            <a:r>
              <a:rPr lang="uk-UA" sz="3200" b="1" dirty="0">
                <a:solidFill>
                  <a:srgbClr val="0000FF"/>
                </a:solidFill>
                <a:latin typeface="Times New Roman" charset="0"/>
                <a:cs typeface="Times New Roman" charset="0"/>
              </a:rPr>
              <a:t>небажаної вагітності серед ВІЛ-інфікованих жінок</a:t>
            </a:r>
          </a:p>
        </p:txBody>
      </p:sp>
      <p:sp>
        <p:nvSpPr>
          <p:cNvPr id="28676" name="Выноска со стрелкой вниз 1"/>
          <p:cNvSpPr>
            <a:spLocks noChangeArrowheads="1"/>
          </p:cNvSpPr>
          <p:nvPr/>
        </p:nvSpPr>
        <p:spPr bwMode="auto">
          <a:xfrm>
            <a:off x="1035051" y="1196976"/>
            <a:ext cx="10176933" cy="1368425"/>
          </a:xfrm>
          <a:prstGeom prst="downArrowCallout">
            <a:avLst>
              <a:gd name="adj1" fmla="val 24972"/>
              <a:gd name="adj2" fmla="val 24972"/>
              <a:gd name="adj3" fmla="val 25000"/>
              <a:gd name="adj4" fmla="val 64977"/>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defRPr/>
            </a:pPr>
            <a:r>
              <a:rPr lang="uk-UA" b="1">
                <a:solidFill>
                  <a:schemeClr val="bg1"/>
                </a:solidFill>
                <a:latin typeface="Times New Roman" charset="0"/>
                <a:cs typeface="Times New Roman" charset="0"/>
              </a:rPr>
              <a:t>Необхідність здійснення заходів з ПС визначається такими складовими проблеми небажаної вагітності</a:t>
            </a:r>
          </a:p>
        </p:txBody>
      </p:sp>
      <p:sp>
        <p:nvSpPr>
          <p:cNvPr id="28677" name="Скругленный прямоугольник 2"/>
          <p:cNvSpPr>
            <a:spLocks noChangeArrowheads="1"/>
          </p:cNvSpPr>
          <p:nvPr/>
        </p:nvSpPr>
        <p:spPr bwMode="auto">
          <a:xfrm>
            <a:off x="527051" y="2565401"/>
            <a:ext cx="11040533" cy="3959225"/>
          </a:xfrm>
          <a:prstGeom prst="roundRect">
            <a:avLst>
              <a:gd name="adj" fmla="val 16667"/>
            </a:avLst>
          </a:prstGeom>
          <a:solidFill>
            <a:srgbClr val="FFFF99"/>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uk-UA" dirty="0"/>
              <a:t>- </a:t>
            </a:r>
            <a:r>
              <a:rPr lang="uk-UA" sz="2000" b="1" i="1" dirty="0">
                <a:solidFill>
                  <a:srgbClr val="FF3300"/>
                </a:solidFill>
                <a:latin typeface="Times New Roman" charset="0"/>
                <a:cs typeface="Times New Roman" charset="0"/>
              </a:rPr>
              <a:t>високий рівень абортів</a:t>
            </a:r>
            <a:r>
              <a:rPr lang="uk-UA" sz="2000" b="1" i="1" dirty="0">
                <a:solidFill>
                  <a:srgbClr val="000000"/>
                </a:solidFill>
                <a:latin typeface="Times New Roman" charset="0"/>
                <a:cs typeface="Times New Roman" charset="0"/>
              </a:rPr>
              <a:t> у ВІЛ-інфікованих жінок;</a:t>
            </a:r>
          </a:p>
          <a:p>
            <a:pPr>
              <a:defRPr/>
            </a:pPr>
            <a:r>
              <a:rPr lang="uk-UA" sz="2000" b="1" i="1" dirty="0">
                <a:solidFill>
                  <a:srgbClr val="000000"/>
                </a:solidFill>
                <a:latin typeface="Times New Roman" charset="0"/>
                <a:cs typeface="Times New Roman" charset="0"/>
              </a:rPr>
              <a:t>- небажана вагітність з наступним штучним перериванням її для ослабленого з імунним дефіцитом організму ВІЛ-інфікованої жінки є серйозним </a:t>
            </a:r>
            <a:r>
              <a:rPr lang="uk-UA" sz="2000" b="1" i="1" dirty="0">
                <a:solidFill>
                  <a:srgbClr val="FF3300"/>
                </a:solidFill>
                <a:latin typeface="Times New Roman" charset="0"/>
                <a:cs typeface="Times New Roman" charset="0"/>
              </a:rPr>
              <a:t>фізичним навантаженням</a:t>
            </a:r>
            <a:r>
              <a:rPr lang="uk-UA" sz="2000" b="1" i="1" dirty="0">
                <a:solidFill>
                  <a:srgbClr val="000000"/>
                </a:solidFill>
                <a:latin typeface="Times New Roman" charset="0"/>
                <a:cs typeface="Times New Roman" charset="0"/>
              </a:rPr>
              <a:t>;</a:t>
            </a:r>
          </a:p>
          <a:p>
            <a:pPr>
              <a:defRPr/>
            </a:pPr>
            <a:r>
              <a:rPr lang="uk-UA" sz="2000" b="1" i="1" dirty="0">
                <a:solidFill>
                  <a:srgbClr val="000000"/>
                </a:solidFill>
                <a:latin typeface="Times New Roman" charset="0"/>
                <a:cs typeface="Times New Roman" charset="0"/>
              </a:rPr>
              <a:t>- попередження небажаних вагітностей серед ВІЛ-інфікованих жінок не лише попереджає випадки ВІЛ-інфекції у новонароджених, а </a:t>
            </a:r>
            <a:r>
              <a:rPr lang="uk-UA" sz="2000" b="1" i="1" dirty="0">
                <a:solidFill>
                  <a:srgbClr val="FF3300"/>
                </a:solidFill>
                <a:latin typeface="Times New Roman" charset="0"/>
                <a:cs typeface="Times New Roman" charset="0"/>
              </a:rPr>
              <a:t>сприяє зменшенню кількості соціальних сиріт</a:t>
            </a:r>
            <a:r>
              <a:rPr lang="uk-UA" sz="2000" b="1" i="1" dirty="0">
                <a:solidFill>
                  <a:srgbClr val="000000"/>
                </a:solidFill>
                <a:latin typeface="Times New Roman" charset="0"/>
                <a:cs typeface="Times New Roman" charset="0"/>
              </a:rPr>
              <a:t> внаслідок відмови матері від дитини або її смерті;</a:t>
            </a:r>
          </a:p>
          <a:p>
            <a:pPr>
              <a:defRPr/>
            </a:pPr>
            <a:r>
              <a:rPr lang="uk-UA" sz="2000" b="1" i="1" dirty="0">
                <a:solidFill>
                  <a:srgbClr val="000000"/>
                </a:solidFill>
                <a:latin typeface="Times New Roman" charset="0"/>
                <a:cs typeface="Times New Roman" charset="0"/>
              </a:rPr>
              <a:t>- </a:t>
            </a:r>
            <a:r>
              <a:rPr lang="uk-UA" sz="2000" b="1" i="1" dirty="0">
                <a:solidFill>
                  <a:srgbClr val="FF3300"/>
                </a:solidFill>
                <a:latin typeface="Times New Roman" charset="0"/>
                <a:cs typeface="Times New Roman" charset="0"/>
              </a:rPr>
              <a:t>особливості, пов’язані з контрацепцією</a:t>
            </a:r>
            <a:r>
              <a:rPr lang="uk-UA" sz="2000" b="1" i="1" dirty="0">
                <a:solidFill>
                  <a:srgbClr val="000000"/>
                </a:solidFill>
                <a:latin typeface="Times New Roman" charset="0"/>
                <a:cs typeface="Times New Roman" charset="0"/>
              </a:rPr>
              <a:t> серед ВІЛ-інфікованих жінок, включаючи взаємодію гормональних контрацептивів і АРВ препаратів;</a:t>
            </a:r>
          </a:p>
          <a:p>
            <a:pPr>
              <a:defRPr/>
            </a:pPr>
            <a:r>
              <a:rPr lang="uk-UA" sz="2000" b="1" i="1" dirty="0">
                <a:solidFill>
                  <a:srgbClr val="000000"/>
                </a:solidFill>
                <a:latin typeface="Times New Roman" charset="0"/>
                <a:cs typeface="Times New Roman" charset="0"/>
              </a:rPr>
              <a:t>- </a:t>
            </a:r>
            <a:r>
              <a:rPr lang="uk-UA" sz="2000" b="1" i="1" dirty="0">
                <a:solidFill>
                  <a:srgbClr val="FF3300"/>
                </a:solidFill>
                <a:latin typeface="Times New Roman" charset="0"/>
                <a:cs typeface="Times New Roman" charset="0"/>
              </a:rPr>
              <a:t>проблема прихильності</a:t>
            </a:r>
            <a:r>
              <a:rPr lang="uk-UA" sz="2000" b="1" i="1" dirty="0">
                <a:solidFill>
                  <a:srgbClr val="000000"/>
                </a:solidFill>
                <a:latin typeface="Times New Roman" charset="0"/>
                <a:cs typeface="Times New Roman" charset="0"/>
              </a:rPr>
              <a:t> ВІЛ-інфікованої жінки до АРВ профілактики за умови небажаної вагітності;</a:t>
            </a:r>
          </a:p>
          <a:p>
            <a:pPr>
              <a:defRPr/>
            </a:pPr>
            <a:r>
              <a:rPr lang="uk-UA" sz="2000" b="1" i="1" dirty="0">
                <a:solidFill>
                  <a:srgbClr val="000000"/>
                </a:solidFill>
                <a:latin typeface="Times New Roman" charset="0"/>
                <a:cs typeface="Times New Roman" charset="0"/>
              </a:rPr>
              <a:t>- проблема небажаної вагітності у </a:t>
            </a:r>
            <a:r>
              <a:rPr lang="uk-UA" sz="2000" b="1" i="1" dirty="0">
                <a:solidFill>
                  <a:srgbClr val="FF3300"/>
                </a:solidFill>
                <a:latin typeface="Times New Roman" charset="0"/>
                <a:cs typeface="Times New Roman" charset="0"/>
              </a:rPr>
              <a:t>соціально неадаптованих</a:t>
            </a:r>
            <a:r>
              <a:rPr lang="uk-UA" sz="2000" b="1" i="1" dirty="0">
                <a:solidFill>
                  <a:srgbClr val="000000"/>
                </a:solidFill>
                <a:latin typeface="Times New Roman" charset="0"/>
                <a:cs typeface="Times New Roman" charset="0"/>
              </a:rPr>
              <a:t> ВІЛ-інфікованих жінок;</a:t>
            </a:r>
          </a:p>
          <a:p>
            <a:pPr>
              <a:defRPr/>
            </a:pPr>
            <a:r>
              <a:rPr lang="uk-UA" sz="2000" b="1" i="1" dirty="0">
                <a:solidFill>
                  <a:srgbClr val="000000"/>
                </a:solidFill>
                <a:latin typeface="Times New Roman" charset="0"/>
                <a:cs typeface="Times New Roman" charset="0"/>
              </a:rPr>
              <a:t>- проблема ПС для </a:t>
            </a:r>
            <a:r>
              <a:rPr lang="uk-UA" sz="2000" b="1" i="1" dirty="0">
                <a:solidFill>
                  <a:srgbClr val="FF3300"/>
                </a:solidFill>
                <a:latin typeface="Times New Roman" charset="0"/>
                <a:cs typeface="Times New Roman" charset="0"/>
              </a:rPr>
              <a:t>дискордантних подружніх пар</a:t>
            </a:r>
          </a:p>
        </p:txBody>
      </p:sp>
      <p:pic>
        <p:nvPicPr>
          <p:cNvPr id="6" name="Picture 4" descr="redrib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600" y="0"/>
            <a:ext cx="12954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2772996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Прямоугольник 5"/>
          <p:cNvSpPr>
            <a:spLocks noChangeArrowheads="1"/>
          </p:cNvSpPr>
          <p:nvPr/>
        </p:nvSpPr>
        <p:spPr bwMode="auto">
          <a:xfrm>
            <a:off x="239185" y="620713"/>
            <a:ext cx="1085003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uk-UA" sz="3600" b="1">
                <a:solidFill>
                  <a:schemeClr val="bg1"/>
                </a:solidFill>
                <a:latin typeface="Times New Roman" charset="0"/>
                <a:cs typeface="Times New Roman" charset="0"/>
              </a:rPr>
              <a:t> </a:t>
            </a:r>
            <a:endParaRPr lang="uk-UA" sz="2800">
              <a:solidFill>
                <a:schemeClr val="bg1"/>
              </a:solidFill>
              <a:latin typeface="Times New Roman" charset="0"/>
              <a:cs typeface="Times New Roman" charset="0"/>
            </a:endParaRPr>
          </a:p>
        </p:txBody>
      </p:sp>
      <p:sp>
        <p:nvSpPr>
          <p:cNvPr id="28674" name="Прямоугольник 2"/>
          <p:cNvSpPr>
            <a:spLocks noChangeArrowheads="1"/>
          </p:cNvSpPr>
          <p:nvPr/>
        </p:nvSpPr>
        <p:spPr bwMode="auto">
          <a:xfrm>
            <a:off x="0" y="296864"/>
            <a:ext cx="10703984" cy="107721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uk-UA" sz="3200" b="1" dirty="0">
                <a:solidFill>
                  <a:schemeClr val="bg1"/>
                </a:solidFill>
                <a:latin typeface="Times New Roman" charset="0"/>
                <a:cs typeface="Times New Roman" charset="0"/>
              </a:rPr>
              <a:t>Організація медичної допомоги  СЛ дискордантним парам, </a:t>
            </a:r>
            <a:r>
              <a:rPr lang="uk-UA" sz="3200" b="1" dirty="0" smtClean="0">
                <a:solidFill>
                  <a:schemeClr val="bg1"/>
                </a:solidFill>
                <a:latin typeface="Times New Roman" charset="0"/>
                <a:cs typeface="Times New Roman" charset="0"/>
              </a:rPr>
              <a:t>які </a:t>
            </a:r>
            <a:r>
              <a:rPr lang="uk-UA" sz="3200" b="1" dirty="0">
                <a:solidFill>
                  <a:schemeClr val="bg1"/>
                </a:solidFill>
                <a:latin typeface="Times New Roman" charset="0"/>
                <a:cs typeface="Times New Roman" charset="0"/>
              </a:rPr>
              <a:t>планують народжувати дитину</a:t>
            </a:r>
          </a:p>
        </p:txBody>
      </p:sp>
      <p:sp>
        <p:nvSpPr>
          <p:cNvPr id="66563" name="Текст 2"/>
          <p:cNvSpPr>
            <a:spLocks noGrp="1"/>
          </p:cNvSpPr>
          <p:nvPr>
            <p:ph type="body" idx="1"/>
          </p:nvPr>
        </p:nvSpPr>
        <p:spPr>
          <a:xfrm>
            <a:off x="595665" y="2043731"/>
            <a:ext cx="10443633" cy="3384550"/>
          </a:xfrm>
        </p:spPr>
        <p:txBody>
          <a:bodyPr>
            <a:noAutofit/>
          </a:bodyPr>
          <a:lstStyle/>
          <a:p>
            <a:pPr marL="533400" indent="-533400" algn="ctr">
              <a:defRPr/>
            </a:pPr>
            <a:r>
              <a:rPr lang="uk-UA" sz="3600" dirty="0">
                <a:latin typeface="Times New Roman"/>
                <a:cs typeface="Times New Roman"/>
              </a:rPr>
              <a:t>ЛЗП-СЛ здійснює скерування подружньої дискордантної пари до спеціаліста з репродуктології, планування сім’ї та до центру профілактики і боротьби зі СНІДом або кабінету «Довіра».</a:t>
            </a:r>
            <a:r>
              <a:rPr lang="ru-RU" sz="3600" dirty="0">
                <a:latin typeface="Times New Roman"/>
                <a:cs typeface="Times New Roman"/>
              </a:rPr>
              <a:t> </a:t>
            </a:r>
            <a:endParaRPr kumimoji="0" lang="uk-UA" sz="3600" dirty="0">
              <a:latin typeface="Times New Roman"/>
              <a:ea typeface="Arial" charset="0"/>
              <a:cs typeface="Times New Roman"/>
            </a:endParaRPr>
          </a:p>
        </p:txBody>
      </p:sp>
      <p:pic>
        <p:nvPicPr>
          <p:cNvPr id="34852" name="Picture 51" descr="redrib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600" y="0"/>
            <a:ext cx="12954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37275868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933" y="115888"/>
            <a:ext cx="12048067" cy="766762"/>
          </a:xfrm>
        </p:spPr>
        <p:txBody>
          <a:bodyPr/>
          <a:lstStyle/>
          <a:p>
            <a:pPr>
              <a:defRPr/>
            </a:pPr>
            <a:r>
              <a:rPr lang="ru-RU" b="1" dirty="0" smtClean="0">
                <a:latin typeface="Times New Roman"/>
                <a:cs typeface="Times New Roman"/>
              </a:rPr>
              <a:t>ЗАГАЛЬНІ ПРАВОВІ ВИМОГИ ППМД</a:t>
            </a:r>
            <a:endParaRPr lang="ru-RU" b="1" dirty="0">
              <a:latin typeface="Times New Roman"/>
              <a:cs typeface="Times New Roman"/>
            </a:endParaRPr>
          </a:p>
        </p:txBody>
      </p:sp>
      <p:sp>
        <p:nvSpPr>
          <p:cNvPr id="5" name="Нижний колонтитул 4"/>
          <p:cNvSpPr>
            <a:spLocks noGrp="1"/>
          </p:cNvSpPr>
          <p:nvPr>
            <p:ph type="ftr" sz="quarter" idx="4294967295"/>
          </p:nvPr>
        </p:nvSpPr>
        <p:spPr>
          <a:xfrm>
            <a:off x="7924800" y="6400800"/>
            <a:ext cx="3860800" cy="228600"/>
          </a:xfrm>
          <a:prstGeom prst="rect">
            <a:avLst/>
          </a:prstGeom>
        </p:spPr>
        <p:txBody>
          <a:bodyPr/>
          <a:lstStyle/>
          <a:p>
            <a:pPr>
              <a:defRPr/>
            </a:pPr>
            <a:r>
              <a:rPr lang="en-US" smtClean="0"/>
              <a:t>Company Name</a:t>
            </a:r>
            <a:endParaRPr lang="en-US"/>
          </a:p>
        </p:txBody>
      </p:sp>
      <p:sp>
        <p:nvSpPr>
          <p:cNvPr id="6" name="Скругленная прямоугольная выноска 5"/>
          <p:cNvSpPr/>
          <p:nvPr/>
        </p:nvSpPr>
        <p:spPr bwMode="auto">
          <a:xfrm>
            <a:off x="334434" y="1196975"/>
            <a:ext cx="11523133" cy="4464050"/>
          </a:xfrm>
          <a:prstGeom prst="wedgeRoundRectCallout">
            <a:avLst>
              <a:gd name="adj1" fmla="val -44380"/>
              <a:gd name="adj2" fmla="val 7428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ru-RU"/>
          </a:p>
        </p:txBody>
      </p:sp>
      <p:sp>
        <p:nvSpPr>
          <p:cNvPr id="19460" name="Прямоугольник 6"/>
          <p:cNvSpPr>
            <a:spLocks noChangeArrowheads="1"/>
          </p:cNvSpPr>
          <p:nvPr/>
        </p:nvSpPr>
        <p:spPr bwMode="auto">
          <a:xfrm>
            <a:off x="527051" y="1341439"/>
            <a:ext cx="111379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uk-UA" b="1" dirty="0">
                <a:solidFill>
                  <a:schemeClr val="bg1"/>
                </a:solidFill>
                <a:latin typeface="Times New Roman" charset="0"/>
                <a:cs typeface="Times New Roman" charset="0"/>
              </a:rPr>
              <a:t>У разі необхідності, у тому числі відмови матері (батьків) від проведення дитині постконтактної АРВ-профілактики або у разі їх низької прихильності </a:t>
            </a:r>
            <a:r>
              <a:rPr lang="uk-UA" b="1" dirty="0">
                <a:solidFill>
                  <a:srgbClr val="FFFF00"/>
                </a:solidFill>
                <a:latin typeface="Times New Roman" charset="0"/>
                <a:cs typeface="Times New Roman" charset="0"/>
              </a:rPr>
              <a:t>залучається соціальний працівник, служба у справах дітей, органів місцевого самоврядування та правоохоронні органи</a:t>
            </a:r>
            <a:r>
              <a:rPr lang="uk-UA" b="1" dirty="0">
                <a:solidFill>
                  <a:schemeClr val="bg1"/>
                </a:solidFill>
                <a:latin typeface="Times New Roman" charset="0"/>
                <a:cs typeface="Times New Roman" charset="0"/>
              </a:rPr>
              <a:t>.</a:t>
            </a:r>
            <a:endParaRPr lang="ru-RU" b="1" dirty="0">
              <a:solidFill>
                <a:schemeClr val="bg1"/>
              </a:solidFill>
              <a:latin typeface="Times New Roman" charset="0"/>
              <a:cs typeface="Times New Roman" charset="0"/>
            </a:endParaRPr>
          </a:p>
          <a:p>
            <a:r>
              <a:rPr lang="uk-UA" b="1" dirty="0">
                <a:solidFill>
                  <a:schemeClr val="bg1"/>
                </a:solidFill>
                <a:latin typeface="Times New Roman" charset="0"/>
                <a:cs typeface="Times New Roman" charset="0"/>
              </a:rPr>
              <a:t>У випадку відмови матері (батьків) від медичного нагляду і лікування ВІЛ-інфікованої дитини, у якої є до цього відповідні показання, або у разі низької прихильності батьків до лікування і медичного нагляду за ВІЛ-інфікованою дитиною, </a:t>
            </a:r>
            <a:r>
              <a:rPr lang="uk-UA" b="1" dirty="0">
                <a:solidFill>
                  <a:srgbClr val="FFFF00"/>
                </a:solidFill>
                <a:latin typeface="Times New Roman" charset="0"/>
                <a:cs typeface="Times New Roman" charset="0"/>
              </a:rPr>
              <a:t>вважати це проявом жорстокого поводження із дитиною у вигляді медичної занедбаності. </a:t>
            </a:r>
            <a:r>
              <a:rPr lang="uk-UA" b="1" dirty="0">
                <a:solidFill>
                  <a:schemeClr val="bg1"/>
                </a:solidFill>
                <a:latin typeface="Times New Roman" charset="0"/>
                <a:cs typeface="Times New Roman" charset="0"/>
              </a:rPr>
              <a:t>У такому випадку та за умови вичерпаності усіх можливостей медичних працівників по роботі з батьками з цих питань медичний заклад </a:t>
            </a:r>
            <a:r>
              <a:rPr lang="uk-UA" b="1" dirty="0">
                <a:solidFill>
                  <a:srgbClr val="FFFF00"/>
                </a:solidFill>
                <a:latin typeface="Times New Roman" charset="0"/>
                <a:cs typeface="Times New Roman" charset="0"/>
              </a:rPr>
              <a:t>повинен звернутись до служби у справах дітей за місцем проживання дитини та прокуратури для забезпечення конституційного права дитини на здоров’я та життя</a:t>
            </a:r>
          </a:p>
          <a:p>
            <a:r>
              <a:rPr lang="uk-UA" b="1" dirty="0">
                <a:solidFill>
                  <a:srgbClr val="FFFFFF"/>
                </a:solidFill>
                <a:latin typeface="Times New Roman" charset="0"/>
                <a:cs typeface="Times New Roman" charset="0"/>
              </a:rPr>
              <a:t>(</a:t>
            </a:r>
            <a:r>
              <a:rPr lang="uk-UA" b="1" dirty="0">
                <a:solidFill>
                  <a:schemeClr val="bg1"/>
                </a:solidFill>
                <a:latin typeface="Times New Roman" charset="0"/>
                <a:cs typeface="Times New Roman" charset="0"/>
              </a:rPr>
              <a:t>Декларація ООН про права дитини, Наказ МОЗ України від 15.07.2011 №417 «Про організацію амбулаторної акушерсько-гінекологічної допомоги»</a:t>
            </a:r>
            <a:r>
              <a:rPr lang="uk-UA" dirty="0">
                <a:solidFill>
                  <a:srgbClr val="FFFFFF"/>
                </a:solidFill>
              </a:rPr>
              <a:t>)</a:t>
            </a:r>
            <a:endParaRPr lang="ru-RU" b="1" i="1" dirty="0">
              <a:solidFill>
                <a:srgbClr val="FFFFFF"/>
              </a:solidFill>
            </a:endParaRPr>
          </a:p>
          <a:p>
            <a:r>
              <a:rPr lang="uk-UA" b="1" dirty="0">
                <a:solidFill>
                  <a:schemeClr val="bg1"/>
                </a:solidFill>
                <a:latin typeface="Times New Roman" charset="0"/>
                <a:cs typeface="Times New Roman" charset="0"/>
              </a:rPr>
              <a:t>.</a:t>
            </a:r>
            <a:r>
              <a:rPr lang="ru-RU" b="1" dirty="0">
                <a:solidFill>
                  <a:schemeClr val="bg1"/>
                </a:solidFill>
                <a:latin typeface="Times New Roman" charset="0"/>
                <a:cs typeface="Times New Roman" charset="0"/>
              </a:rPr>
              <a:t> </a:t>
            </a:r>
          </a:p>
        </p:txBody>
      </p:sp>
      <p:pic>
        <p:nvPicPr>
          <p:cNvPr id="8" name="Picture 4" descr="redrib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600" y="0"/>
            <a:ext cx="12954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9462" name="Прямоугольник 9"/>
          <p:cNvSpPr>
            <a:spLocks noChangeArrowheads="1"/>
          </p:cNvSpPr>
          <p:nvPr/>
        </p:nvSpPr>
        <p:spPr bwMode="auto">
          <a:xfrm>
            <a:off x="4944533" y="5805489"/>
            <a:ext cx="6815667" cy="985837"/>
          </a:xfrm>
          <a:prstGeom prst="rect">
            <a:avLst/>
          </a:prstGeom>
          <a:solidFill>
            <a:srgbClr val="FF3300"/>
          </a:solidFill>
          <a:ln w="9525">
            <a:solidFill>
              <a:schemeClr val="tx1"/>
            </a:solidFill>
            <a:round/>
            <a:headEnd/>
            <a:tailEnd/>
          </a:ln>
        </p:spPr>
        <p:txBody>
          <a:bodyPr/>
          <a:lstStyle/>
          <a:p>
            <a:r>
              <a:rPr lang="uk-UA" sz="1200" b="1">
                <a:solidFill>
                  <a:srgbClr val="FFFFFF"/>
                </a:solidFill>
                <a:latin typeface="Times New Roman" charset="0"/>
                <a:cs typeface="Times New Roman" charset="0"/>
              </a:rPr>
              <a:t>Свідоме поставлення іншої особи в небезпеку зараження вірусом імунодефіциту людини чи іншої невиліковної інфекційної хвороби, що є небезпечною для життя людини,-карається арештом на строк до трьох місяців або обмеженням волі на строк до п'яти років, або позбавленням волі на строк до трьох років (ст.30, Крим.код)</a:t>
            </a:r>
            <a:endParaRPr lang="ru-RU" sz="1200" b="1">
              <a:solidFill>
                <a:srgbClr val="FFFFFF"/>
              </a:solidFill>
              <a:latin typeface="Times New Roman" charset="0"/>
              <a:cs typeface="Times New Roman" charset="0"/>
            </a:endParaRPr>
          </a:p>
        </p:txBody>
      </p:sp>
    </p:spTree>
    <p:extLst>
      <p:ext uri="{BB962C8B-B14F-4D97-AF65-F5344CB8AC3E}">
        <p14:creationId xmlns:p14="http://schemas.microsoft.com/office/powerpoint/2010/main" val="366737336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Прямоугольник 2"/>
          <p:cNvSpPr>
            <a:spLocks noChangeArrowheads="1"/>
          </p:cNvSpPr>
          <p:nvPr/>
        </p:nvSpPr>
        <p:spPr bwMode="auto">
          <a:xfrm>
            <a:off x="490187" y="0"/>
            <a:ext cx="10560051" cy="95410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uk-UA" sz="2800" b="1" dirty="0">
                <a:solidFill>
                  <a:schemeClr val="bg1"/>
                </a:solidFill>
                <a:latin typeface="Times New Roman"/>
                <a:cs typeface="Times New Roman"/>
              </a:rPr>
              <a:t>Скерування ВІЛ-інфікованої вагітної для організації вторинної медичної допомоги</a:t>
            </a:r>
          </a:p>
        </p:txBody>
      </p:sp>
      <p:sp>
        <p:nvSpPr>
          <p:cNvPr id="64515" name="Текст 2"/>
          <p:cNvSpPr>
            <a:spLocks noGrp="1"/>
          </p:cNvSpPr>
          <p:nvPr>
            <p:ph type="body" idx="1"/>
          </p:nvPr>
        </p:nvSpPr>
        <p:spPr>
          <a:xfrm>
            <a:off x="475755" y="1007187"/>
            <a:ext cx="11376869" cy="4511332"/>
          </a:xfrm>
        </p:spPr>
        <p:txBody>
          <a:bodyPr>
            <a:normAutofit fontScale="92500"/>
          </a:bodyPr>
          <a:lstStyle/>
          <a:p>
            <a:pPr>
              <a:defRPr/>
            </a:pPr>
            <a:r>
              <a:rPr kumimoji="0" lang="uk-UA" sz="1600" dirty="0" smtClean="0">
                <a:latin typeface="Arial" charset="0"/>
                <a:ea typeface="Arial" charset="0"/>
              </a:rPr>
              <a:t> </a:t>
            </a:r>
            <a:r>
              <a:rPr lang="uk-UA" sz="1600" dirty="0"/>
              <a:t>1</a:t>
            </a:r>
            <a:r>
              <a:rPr lang="uk-UA" sz="1600" b="1" dirty="0">
                <a:solidFill>
                  <a:srgbClr val="0000FF"/>
                </a:solidFill>
              </a:rPr>
              <a:t>. </a:t>
            </a:r>
            <a:r>
              <a:rPr lang="uk-UA" sz="1400" b="1" i="1" dirty="0" smtClean="0">
                <a:solidFill>
                  <a:srgbClr val="0000FF"/>
                </a:solidFill>
              </a:rPr>
              <a:t>З’ясувати можливості та зручний час для вагітної звернення до закладу охорони здоров’я (ЗОЗ), що </a:t>
            </a:r>
            <a:r>
              <a:rPr lang="uk-UA" sz="1600" b="1" i="1" dirty="0" smtClean="0">
                <a:solidFill>
                  <a:srgbClr val="0000FF"/>
                </a:solidFill>
              </a:rPr>
              <a:t>надають вторинну медичну допомогу (МД).</a:t>
            </a:r>
          </a:p>
          <a:p>
            <a:pPr>
              <a:defRPr/>
            </a:pPr>
            <a:endParaRPr lang="ru-RU" sz="1600" b="1" i="1" dirty="0" smtClean="0">
              <a:solidFill>
                <a:srgbClr val="0000FF"/>
              </a:solidFill>
            </a:endParaRPr>
          </a:p>
          <a:p>
            <a:pPr>
              <a:defRPr/>
            </a:pPr>
            <a:r>
              <a:rPr lang="uk-UA" sz="1600" b="1" i="1" dirty="0" smtClean="0">
                <a:solidFill>
                  <a:srgbClr val="0000FF"/>
                </a:solidFill>
              </a:rPr>
              <a:t>2. Надати інформацію вагітній про необхідність спостереження за перебігом вагітності у лікаря-акушера-гінеколога.</a:t>
            </a:r>
          </a:p>
          <a:p>
            <a:pPr>
              <a:defRPr/>
            </a:pPr>
            <a:endParaRPr lang="ru-RU" sz="1600" b="1" i="1" dirty="0" smtClean="0">
              <a:solidFill>
                <a:srgbClr val="0000FF"/>
              </a:solidFill>
            </a:endParaRPr>
          </a:p>
          <a:p>
            <a:pPr>
              <a:defRPr/>
            </a:pPr>
            <a:r>
              <a:rPr lang="uk-UA" sz="1600" b="1" i="1" dirty="0" smtClean="0">
                <a:solidFill>
                  <a:srgbClr val="0000FF"/>
                </a:solidFill>
              </a:rPr>
              <a:t>3. Видати направлення до лікаря-акушера-гінеколога ЗОЗ, що надає вторинну МД, для спостереження за вагітністю із детальною випискою про обстеження пацієнтки та результатами профілактичного скринінгу вагітної щодо вживання психоактивних речовин «АССИСТ» для подальшого спостереження за вагітністю.</a:t>
            </a:r>
          </a:p>
          <a:p>
            <a:pPr>
              <a:defRPr/>
            </a:pPr>
            <a:endParaRPr lang="ru-RU" sz="1600" b="1" i="1" dirty="0" smtClean="0">
              <a:solidFill>
                <a:srgbClr val="0000FF"/>
              </a:solidFill>
            </a:endParaRPr>
          </a:p>
          <a:p>
            <a:pPr>
              <a:defRPr/>
            </a:pPr>
            <a:r>
              <a:rPr lang="uk-UA" sz="1600" b="1" i="1" dirty="0" smtClean="0">
                <a:solidFill>
                  <a:srgbClr val="0000FF"/>
                </a:solidFill>
              </a:rPr>
              <a:t>4. Лікар загальної практики – сімейний лікар (ЛЗП-СЛ)</a:t>
            </a:r>
            <a:r>
              <a:rPr lang="uk-UA" sz="1600" b="1" i="1" dirty="0" smtClean="0"/>
              <a:t> </a:t>
            </a:r>
            <a:r>
              <a:rPr lang="uk-UA" sz="1600" b="1" i="1" dirty="0" smtClean="0">
                <a:solidFill>
                  <a:srgbClr val="FF3300"/>
                </a:solidFill>
              </a:rPr>
              <a:t>протягом 7-ми </a:t>
            </a:r>
            <a:r>
              <a:rPr lang="uk-UA" sz="1600" b="1" i="1" dirty="0" smtClean="0">
                <a:solidFill>
                  <a:srgbClr val="0000FF"/>
                </a:solidFill>
              </a:rPr>
              <a:t>діб після звернення вагітної здійснює активний патронаж вагітної вдома для з’ясування ситуації щодо виконання пацієнткою його призначень.</a:t>
            </a:r>
          </a:p>
          <a:p>
            <a:pPr>
              <a:defRPr/>
            </a:pPr>
            <a:endParaRPr lang="ru-RU" sz="1600" b="1" i="1" dirty="0" smtClean="0">
              <a:solidFill>
                <a:srgbClr val="0000FF"/>
              </a:solidFill>
            </a:endParaRPr>
          </a:p>
          <a:p>
            <a:pPr>
              <a:defRPr/>
            </a:pPr>
            <a:r>
              <a:rPr lang="uk-UA" sz="1600" b="1" i="1" dirty="0" smtClean="0">
                <a:solidFill>
                  <a:srgbClr val="0000FF"/>
                </a:solidFill>
              </a:rPr>
              <a:t>5.  Здійснити скринінг на туберкульоз за допомогою скринінгового анкетування та при необхідності забезпечити додаткове обстеження відповідно до Уніфікованого клінічного протоколу медичної допомоги «Туберкульоз у дорослих»  </a:t>
            </a:r>
            <a:endParaRPr kumimoji="0" lang="uk-UA" sz="1600" b="1" i="1" dirty="0">
              <a:solidFill>
                <a:srgbClr val="0000FF"/>
              </a:solidFill>
              <a:latin typeface="Times New Roman" charset="0"/>
              <a:ea typeface="Arial" charset="0"/>
              <a:cs typeface="Times New Roman" charset="0"/>
            </a:endParaRPr>
          </a:p>
        </p:txBody>
      </p:sp>
      <p:pic>
        <p:nvPicPr>
          <p:cNvPr id="40976" name="Picture 35" descr="redrib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91851" y="0"/>
            <a:ext cx="948267"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4569509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Прямоугольник 5"/>
          <p:cNvSpPr>
            <a:spLocks noChangeArrowheads="1"/>
          </p:cNvSpPr>
          <p:nvPr/>
        </p:nvSpPr>
        <p:spPr bwMode="auto">
          <a:xfrm>
            <a:off x="239185" y="620713"/>
            <a:ext cx="1085003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uk-UA" sz="3600" b="1">
                <a:solidFill>
                  <a:schemeClr val="bg1"/>
                </a:solidFill>
                <a:latin typeface="Times New Roman" charset="0"/>
                <a:cs typeface="Times New Roman" charset="0"/>
              </a:rPr>
              <a:t> </a:t>
            </a:r>
            <a:endParaRPr lang="uk-UA" sz="2800">
              <a:solidFill>
                <a:schemeClr val="bg1"/>
              </a:solidFill>
              <a:latin typeface="Times New Roman" charset="0"/>
              <a:cs typeface="Times New Roman" charset="0"/>
            </a:endParaRPr>
          </a:p>
        </p:txBody>
      </p:sp>
      <p:sp>
        <p:nvSpPr>
          <p:cNvPr id="31746" name="Прямоугольник 2"/>
          <p:cNvSpPr>
            <a:spLocks noChangeArrowheads="1"/>
          </p:cNvSpPr>
          <p:nvPr/>
        </p:nvSpPr>
        <p:spPr bwMode="auto">
          <a:xfrm>
            <a:off x="0" y="296864"/>
            <a:ext cx="10703984" cy="95410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uk-UA" sz="2800" b="1" dirty="0">
                <a:solidFill>
                  <a:schemeClr val="bg1"/>
                </a:solidFill>
                <a:latin typeface="Times New Roman" charset="0"/>
                <a:cs typeface="Times New Roman" charset="0"/>
              </a:rPr>
              <a:t>Контроль виконання СЛ призначень лікаря акушера-гінеколога</a:t>
            </a:r>
          </a:p>
          <a:p>
            <a:pPr algn="ctr"/>
            <a:r>
              <a:rPr lang="uk-UA" sz="2800" b="1" dirty="0">
                <a:solidFill>
                  <a:schemeClr val="bg1"/>
                </a:solidFill>
                <a:latin typeface="Times New Roman" charset="0"/>
                <a:cs typeface="Times New Roman" charset="0"/>
              </a:rPr>
              <a:t> та спеціаліста центру профілактики та боротьби зі СНІДом</a:t>
            </a:r>
          </a:p>
        </p:txBody>
      </p:sp>
      <p:sp>
        <p:nvSpPr>
          <p:cNvPr id="65539" name="Текст 2"/>
          <p:cNvSpPr>
            <a:spLocks noGrp="1"/>
          </p:cNvSpPr>
          <p:nvPr>
            <p:ph type="body" idx="1"/>
          </p:nvPr>
        </p:nvSpPr>
        <p:spPr>
          <a:xfrm>
            <a:off x="596901" y="1412876"/>
            <a:ext cx="10471151" cy="4968875"/>
          </a:xfrm>
        </p:spPr>
        <p:txBody>
          <a:bodyPr/>
          <a:lstStyle/>
          <a:p>
            <a:pPr>
              <a:defRPr/>
            </a:pPr>
            <a:r>
              <a:rPr kumimoji="0" lang="uk-UA" sz="1800" b="1" dirty="0" smtClean="0">
                <a:solidFill>
                  <a:srgbClr val="3366FF"/>
                </a:solidFill>
                <a:latin typeface="Times New Roman"/>
                <a:cs typeface="Times New Roman"/>
              </a:rPr>
              <a:t>1. </a:t>
            </a:r>
            <a:r>
              <a:rPr lang="uk-UA" sz="1800" b="1" dirty="0" smtClean="0">
                <a:solidFill>
                  <a:srgbClr val="3366FF"/>
                </a:solidFill>
                <a:latin typeface="Times New Roman"/>
                <a:cs typeface="Times New Roman"/>
              </a:rPr>
              <a:t> ЛЗП</a:t>
            </a:r>
            <a:r>
              <a:rPr lang="uk-UA" sz="1800" b="1" dirty="0">
                <a:solidFill>
                  <a:srgbClr val="3366FF"/>
                </a:solidFill>
                <a:latin typeface="Times New Roman"/>
                <a:cs typeface="Times New Roman"/>
              </a:rPr>
              <a:t>-СЛ через 14 діб після направлення пацієнтки до лікаря-акушера-гінеколога ЗОЗ вторинного рівня здійснює активний патронаж ВІЛ-інфікованої вагітної вдома з метою контролю спостереження за перебігом вагітності та виконання нею призначень спеціалістів ЗОЗ, що надають вторинну та третинну МД</a:t>
            </a:r>
            <a:r>
              <a:rPr lang="uk-UA" sz="1800" b="1" dirty="0" smtClean="0">
                <a:solidFill>
                  <a:srgbClr val="3366FF"/>
                </a:solidFill>
                <a:latin typeface="Times New Roman"/>
                <a:cs typeface="Times New Roman"/>
              </a:rPr>
              <a:t>.</a:t>
            </a:r>
          </a:p>
          <a:p>
            <a:pPr>
              <a:defRPr/>
            </a:pPr>
            <a:endParaRPr lang="ru-RU" sz="1800" b="1" dirty="0">
              <a:solidFill>
                <a:srgbClr val="3366FF"/>
              </a:solidFill>
              <a:latin typeface="Times New Roman"/>
              <a:cs typeface="Times New Roman"/>
            </a:endParaRPr>
          </a:p>
          <a:p>
            <a:pPr>
              <a:defRPr/>
            </a:pPr>
            <a:r>
              <a:rPr lang="uk-UA" sz="1800" b="1" dirty="0">
                <a:solidFill>
                  <a:srgbClr val="3366FF"/>
                </a:solidFill>
                <a:latin typeface="Times New Roman"/>
                <a:cs typeface="Times New Roman"/>
              </a:rPr>
              <a:t>2. У разі невиконання пацієнткою призначень ЛЗП-СЛ пояснює важливість їх для здоров’я як для самої вагітної, так і для майбутньої дитини, а також пояснює, що відповідно до чинного законодавства у разі невиконання призначень жінка є відповідальною за свій стан здоров’я та стан здоров’я майбутньої дитини (ст. 34 Основ законодавства про охорону здоров’я)</a:t>
            </a:r>
            <a:r>
              <a:rPr lang="uk-UA" sz="1800" b="1" dirty="0" smtClean="0">
                <a:solidFill>
                  <a:srgbClr val="3366FF"/>
                </a:solidFill>
                <a:latin typeface="Times New Roman"/>
                <a:cs typeface="Times New Roman"/>
              </a:rPr>
              <a:t>.</a:t>
            </a:r>
          </a:p>
          <a:p>
            <a:pPr>
              <a:defRPr/>
            </a:pPr>
            <a:endParaRPr lang="ru-RU" sz="1800" b="1" dirty="0">
              <a:solidFill>
                <a:srgbClr val="3366FF"/>
              </a:solidFill>
              <a:latin typeface="Times New Roman"/>
              <a:cs typeface="Times New Roman"/>
            </a:endParaRPr>
          </a:p>
          <a:p>
            <a:pPr>
              <a:defRPr/>
            </a:pPr>
            <a:r>
              <a:rPr lang="uk-UA" sz="1800" b="1" dirty="0">
                <a:solidFill>
                  <a:srgbClr val="3366FF"/>
                </a:solidFill>
                <a:latin typeface="Times New Roman"/>
                <a:cs typeface="Times New Roman"/>
              </a:rPr>
              <a:t>3. Здійснювати контроль прихильності та прийому АРВ препаратів та інших призначень спеціалістів вищого рівня організації медичної допомоги.</a:t>
            </a:r>
            <a:r>
              <a:rPr lang="ru-RU" sz="1800" b="1" dirty="0">
                <a:solidFill>
                  <a:srgbClr val="3366FF"/>
                </a:solidFill>
                <a:latin typeface="Times New Roman"/>
                <a:cs typeface="Times New Roman"/>
              </a:rPr>
              <a:t> </a:t>
            </a:r>
            <a:endParaRPr kumimoji="0" lang="uk-UA" sz="1800" b="1" dirty="0" smtClean="0">
              <a:solidFill>
                <a:srgbClr val="3366FF"/>
              </a:solidFill>
              <a:latin typeface="Times New Roman"/>
              <a:cs typeface="Times New Roman"/>
            </a:endParaRPr>
          </a:p>
        </p:txBody>
      </p:sp>
      <p:pic>
        <p:nvPicPr>
          <p:cNvPr id="34852" name="Picture 51" descr="redrib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600" y="0"/>
            <a:ext cx="12954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309329215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800" b="1" dirty="0" smtClean="0">
                <a:latin typeface="Times New Roman"/>
                <a:cs typeface="Times New Roman"/>
              </a:rPr>
              <a:t>Дякую за увагу!</a:t>
            </a:r>
            <a:endParaRPr lang="ru-RU" sz="4800" b="1" dirty="0">
              <a:latin typeface="Times New Roman"/>
              <a:cs typeface="Times New Roman"/>
            </a:endParaRPr>
          </a:p>
        </p:txBody>
      </p:sp>
    </p:spTree>
    <p:extLst>
      <p:ext uri="{BB962C8B-B14F-4D97-AF65-F5344CB8AC3E}">
        <p14:creationId xmlns:p14="http://schemas.microsoft.com/office/powerpoint/2010/main" val="5285178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Grp="1" noChangeArrowheads="1"/>
          </p:cNvSpPr>
          <p:nvPr>
            <p:ph type="ctrTitle"/>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uk-UA" b="1" dirty="0">
                <a:solidFill>
                  <a:schemeClr val="tx1"/>
                </a:solidFill>
                <a:latin typeface="Verdana" charset="0"/>
                <a:ea typeface="Arial" charset="0"/>
              </a:rPr>
              <a:t>ПЕРВИННА МЕДИЧНА ДОПОМОГА</a:t>
            </a:r>
            <a:endParaRPr lang="ru-RU" b="1" dirty="0">
              <a:solidFill>
                <a:schemeClr val="tx1"/>
              </a:solidFill>
              <a:latin typeface="Verdana" charset="0"/>
              <a:ea typeface="Arial" charset="0"/>
            </a:endParaRPr>
          </a:p>
        </p:txBody>
      </p:sp>
      <p:sp>
        <p:nvSpPr>
          <p:cNvPr id="97285" name="Rectangle 5"/>
          <p:cNvSpPr>
            <a:spLocks noGrp="1" noChangeArrowheads="1"/>
          </p:cNvSpPr>
          <p:nvPr>
            <p:ph type="subTitle"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uk-UA">
                <a:latin typeface="Verdana" charset="0"/>
                <a:ea typeface="Arial" charset="0"/>
              </a:rPr>
              <a:t>Організовується лікарем загальної практики-сімейним лікарем</a:t>
            </a:r>
            <a:endParaRPr lang="ru-RU">
              <a:latin typeface="Verdana" charset="0"/>
              <a:ea typeface="Arial" charset="0"/>
            </a:endParaRPr>
          </a:p>
        </p:txBody>
      </p:sp>
      <p:pic>
        <p:nvPicPr>
          <p:cNvPr id="24581" name="Picture 4" descr="redrib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600" y="0"/>
            <a:ext cx="12954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7351417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0AA56497-C940-ED4D-9C1D-ADE603F2E3EA}" type="slidenum">
              <a:rPr lang="uk-UA" smtClean="0"/>
              <a:pPr>
                <a:defRPr/>
              </a:pPr>
              <a:t>4</a:t>
            </a:fld>
            <a:endParaRPr lang="uk-UA" dirty="0"/>
          </a:p>
        </p:txBody>
      </p:sp>
      <p:sp>
        <p:nvSpPr>
          <p:cNvPr id="5" name="Скругленный прямоугольник 4"/>
          <p:cNvSpPr/>
          <p:nvPr/>
        </p:nvSpPr>
        <p:spPr>
          <a:xfrm>
            <a:off x="0" y="1052513"/>
            <a:ext cx="4656667" cy="5256212"/>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defRPr/>
            </a:pPr>
            <a:r>
              <a:rPr lang="uk-UA" b="1" dirty="0">
                <a:solidFill>
                  <a:srgbClr val="FF0000"/>
                </a:solidFill>
                <a:latin typeface="Arial" pitchFamily="34" charset="0"/>
                <a:cs typeface="Arial" pitchFamily="34" charset="0"/>
              </a:rPr>
              <a:t>Поінформованість працівника допологового медичного закладу про ВІЛ-статус</a:t>
            </a:r>
            <a:r>
              <a:rPr lang="uk-UA" b="1" dirty="0">
                <a:latin typeface="Arial" pitchFamily="34" charset="0"/>
                <a:cs typeface="Arial" pitchFamily="34" charset="0"/>
              </a:rPr>
              <a:t>, не визначений раніше, або прихований жінкою від медичних працівників, є </a:t>
            </a:r>
            <a:r>
              <a:rPr lang="uk-UA" b="1" dirty="0">
                <a:solidFill>
                  <a:srgbClr val="FF0000"/>
                </a:solidFill>
                <a:latin typeface="Arial" pitchFamily="34" charset="0"/>
                <a:cs typeface="Arial" pitchFamily="34" charset="0"/>
              </a:rPr>
              <a:t>необхідною передумовою зниження частоти випадків передачі ВІЛ від матері до дитини </a:t>
            </a:r>
            <a:r>
              <a:rPr lang="uk-UA" b="1" dirty="0">
                <a:latin typeface="Arial" pitchFamily="34" charset="0"/>
                <a:cs typeface="Arial" pitchFamily="34" charset="0"/>
              </a:rPr>
              <a:t>(ПМД) до рівня менше 1%. Крім того, це є важливим моментом для початку лікування і надання допомоги ВІЛ-інфікованим жінкам та їхнім дітям.</a:t>
            </a:r>
          </a:p>
        </p:txBody>
      </p:sp>
      <p:sp>
        <p:nvSpPr>
          <p:cNvPr id="6" name="Прямоугольник 5"/>
          <p:cNvSpPr/>
          <p:nvPr/>
        </p:nvSpPr>
        <p:spPr>
          <a:xfrm>
            <a:off x="624417" y="260351"/>
            <a:ext cx="9889067" cy="57626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uk-UA" sz="2800" b="1" dirty="0">
                <a:latin typeface="Times New Roman"/>
                <a:cs typeface="Times New Roman"/>
              </a:rPr>
              <a:t>ВООЗ: роль ЛЗП-СЛ у ППМД </a:t>
            </a:r>
          </a:p>
        </p:txBody>
      </p:sp>
      <p:sp>
        <p:nvSpPr>
          <p:cNvPr id="7" name="Выноска 1 (без границы) 6"/>
          <p:cNvSpPr/>
          <p:nvPr/>
        </p:nvSpPr>
        <p:spPr>
          <a:xfrm>
            <a:off x="7727951" y="1268413"/>
            <a:ext cx="4224867" cy="4032250"/>
          </a:xfrm>
          <a:prstGeom prst="callout1">
            <a:avLst>
              <a:gd name="adj1" fmla="val 24565"/>
              <a:gd name="adj2" fmla="val 136"/>
              <a:gd name="adj3" fmla="val 24631"/>
              <a:gd name="adj4" fmla="val -56"/>
            </a:avLst>
          </a:prstGeom>
          <a:solidFill>
            <a:srgbClr val="CCFFCC"/>
          </a:solidFill>
        </p:spPr>
        <p:style>
          <a:lnRef idx="1">
            <a:schemeClr val="accent3"/>
          </a:lnRef>
          <a:fillRef idx="2">
            <a:schemeClr val="accent3"/>
          </a:fillRef>
          <a:effectRef idx="1">
            <a:schemeClr val="accent3"/>
          </a:effectRef>
          <a:fontRef idx="minor">
            <a:schemeClr val="dk1"/>
          </a:fontRef>
        </p:style>
        <p:txBody>
          <a:bodyPr anchor="ctr"/>
          <a:lstStyle/>
          <a:p>
            <a:pPr algn="ctr">
              <a:defRPr/>
            </a:pPr>
            <a:r>
              <a:rPr lang="uk-UA" sz="2000" b="1" dirty="0">
                <a:latin typeface="Times New Roman"/>
                <a:cs typeface="Times New Roman"/>
              </a:rPr>
              <a:t>Професійне консультування вагітної жінки щодо можливого ВІЛ-інфікування є необхідним заходом у напрямку поліпшення здоров’я жінки та її новонародженої дитини у разі виявлення ВІЛ-інфекції</a:t>
            </a:r>
          </a:p>
        </p:txBody>
      </p:sp>
      <p:cxnSp>
        <p:nvCxnSpPr>
          <p:cNvPr id="9" name="Прямая со стрелкой 8"/>
          <p:cNvCxnSpPr/>
          <p:nvPr/>
        </p:nvCxnSpPr>
        <p:spPr>
          <a:xfrm flipH="1">
            <a:off x="4656668" y="2133600"/>
            <a:ext cx="2976033" cy="863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509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uk-UA" sz="4000" b="1" dirty="0">
                <a:latin typeface="Times New Roman" pitchFamily="18" charset="0"/>
                <a:cs typeface="Times New Roman" pitchFamily="18" charset="0"/>
              </a:rPr>
              <a:t>Конвенція про права людини</a:t>
            </a:r>
            <a:br>
              <a:rPr lang="uk-UA" sz="4000" b="1" dirty="0">
                <a:latin typeface="Times New Roman" pitchFamily="18" charset="0"/>
                <a:cs typeface="Times New Roman" pitchFamily="18" charset="0"/>
              </a:rPr>
            </a:br>
            <a:endParaRPr lang="uk-UA" dirty="0"/>
          </a:p>
        </p:txBody>
      </p:sp>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D7C57262-8D77-654D-8DEB-4F8B1E58F3CF}" type="slidenum">
              <a:rPr lang="uk-UA" smtClean="0"/>
              <a:pPr>
                <a:defRPr/>
              </a:pPr>
              <a:t>5</a:t>
            </a:fld>
            <a:endParaRPr lang="uk-UA" dirty="0"/>
          </a:p>
        </p:txBody>
      </p:sp>
      <p:sp>
        <p:nvSpPr>
          <p:cNvPr id="5" name="Блок-схема: несколько документов 2"/>
          <p:cNvSpPr>
            <a:spLocks noChangeArrowheads="1"/>
          </p:cNvSpPr>
          <p:nvPr/>
        </p:nvSpPr>
        <p:spPr bwMode="auto">
          <a:xfrm>
            <a:off x="624418" y="1484314"/>
            <a:ext cx="10847916" cy="5184775"/>
          </a:xfrm>
          <a:prstGeom prst="flowChartMultidocument">
            <a:avLst/>
          </a:prstGeom>
          <a:ln>
            <a:headEnd type="none" w="sm" len="sm"/>
            <a:tailEnd type="none" w="sm" len="sm"/>
          </a:ln>
          <a:extLst/>
        </p:spPr>
        <p:style>
          <a:lnRef idx="1">
            <a:schemeClr val="accent3"/>
          </a:lnRef>
          <a:fillRef idx="2">
            <a:schemeClr val="accent3"/>
          </a:fillRef>
          <a:effectRef idx="1">
            <a:schemeClr val="accent3"/>
          </a:effectRef>
          <a:fontRef idx="minor">
            <a:schemeClr val="dk1"/>
          </a:fontRef>
        </p:style>
        <p:txBody>
          <a:bodyPr/>
          <a:lstStyle/>
          <a:p>
            <a:pPr>
              <a:defRPr/>
            </a:pPr>
            <a:r>
              <a:rPr lang="uk-UA" sz="2000" b="1" dirty="0">
                <a:latin typeface="Times New Roman" pitchFamily="18" charset="0"/>
                <a:cs typeface="Times New Roman" pitchFamily="18" charset="0"/>
              </a:rPr>
              <a:t>Завданнями сімейного лікаря є: </a:t>
            </a:r>
          </a:p>
          <a:p>
            <a:pPr marL="342900" indent="-342900">
              <a:buFontTx/>
              <a:buChar char="-"/>
              <a:defRPr/>
            </a:pPr>
            <a:r>
              <a:rPr lang="uk-UA" sz="2000" b="1" i="1" dirty="0">
                <a:latin typeface="Times New Roman" pitchFamily="18" charset="0"/>
                <a:cs typeface="Times New Roman" pitchFamily="18" charset="0"/>
              </a:rPr>
              <a:t>забезпечення вичерпною інформацією та доступною медичною допомогою цієї категорії пацієнтів з метою підвищення якості та тривалості життя ВІЛ-інфікованої жінки для народження та виховання своїх дітей, таким чином, здійснення профілактики дитячого сирітства;</a:t>
            </a:r>
          </a:p>
          <a:p>
            <a:pPr marL="342900" indent="-342900">
              <a:buFontTx/>
              <a:buChar char="-"/>
              <a:defRPr/>
            </a:pPr>
            <a:r>
              <a:rPr lang="uk-UA" sz="2000" b="1" i="1" dirty="0">
                <a:latin typeface="Times New Roman" pitchFamily="18" charset="0"/>
                <a:cs typeface="Times New Roman" pitchFamily="18" charset="0"/>
              </a:rPr>
              <a:t>при проведенні роботи з </a:t>
            </a:r>
            <a:r>
              <a:rPr lang="uk-UA" sz="2000" b="1" i="1" dirty="0" err="1">
                <a:latin typeface="Times New Roman" pitchFamily="18" charset="0"/>
                <a:cs typeface="Times New Roman" pitchFamily="18" charset="0"/>
              </a:rPr>
              <a:t>ПС</a:t>
            </a:r>
            <a:r>
              <a:rPr lang="uk-UA" sz="2000" b="1" i="1" dirty="0">
                <a:latin typeface="Times New Roman" pitchFamily="18" charset="0"/>
                <a:cs typeface="Times New Roman" pitchFamily="18" charset="0"/>
              </a:rPr>
              <a:t> необхідно дотримуватись етичних норм, визнавати правову незалежність пацієнтів та право на поінформоване самовизначення. - репродуктивний вибір — це невід’ємне право кожної людини. Питання кількості дітей у ВІЛ-інфікованих осіб вирішується індивідуально, враховуючи стан здоров’я та соціальну адаптованість пацієнтки.</a:t>
            </a:r>
          </a:p>
        </p:txBody>
      </p:sp>
    </p:spTree>
    <p:extLst>
      <p:ext uri="{BB962C8B-B14F-4D97-AF65-F5344CB8AC3E}">
        <p14:creationId xmlns:p14="http://schemas.microsoft.com/office/powerpoint/2010/main" val="312521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defRPr/>
            </a:pPr>
            <a:r>
              <a:rPr lang="uk-UA" sz="2800" b="1" dirty="0">
                <a:latin typeface="Times New Roman"/>
                <a:cs typeface="Times New Roman"/>
              </a:rPr>
              <a:t>Незаконне розголошення лікарської таємниці</a:t>
            </a:r>
            <a:br>
              <a:rPr lang="uk-UA" sz="2800" b="1" dirty="0">
                <a:latin typeface="Times New Roman"/>
                <a:cs typeface="Times New Roman"/>
              </a:rPr>
            </a:br>
            <a:r>
              <a:rPr lang="uk-UA" sz="2800" b="1" dirty="0">
                <a:latin typeface="Times New Roman"/>
                <a:cs typeface="Times New Roman"/>
              </a:rPr>
              <a:t>(ст. 145 Кримінального кодексу)</a:t>
            </a:r>
          </a:p>
        </p:txBody>
      </p:sp>
      <p:sp>
        <p:nvSpPr>
          <p:cNvPr id="4" name="Номер слайда 3"/>
          <p:cNvSpPr>
            <a:spLocks noGrp="1"/>
          </p:cNvSpPr>
          <p:nvPr>
            <p:ph type="sldNum" sz="quarter" idx="4294967295"/>
          </p:nvPr>
        </p:nvSpPr>
        <p:spPr>
          <a:xfrm>
            <a:off x="4876800" y="6386514"/>
            <a:ext cx="2844800" cy="211137"/>
          </a:xfrm>
          <a:prstGeom prst="rect">
            <a:avLst/>
          </a:prstGeom>
        </p:spPr>
        <p:txBody>
          <a:bodyPr/>
          <a:lstStyle/>
          <a:p>
            <a:pPr>
              <a:defRPr/>
            </a:pPr>
            <a:fld id="{B1DC8ECB-D382-344F-A2D7-6FB2978CBD4C}" type="slidenum">
              <a:rPr lang="uk-UA" smtClean="0"/>
              <a:pPr>
                <a:defRPr/>
              </a:pPr>
              <a:t>6</a:t>
            </a:fld>
            <a:endParaRPr lang="uk-UA" dirty="0"/>
          </a:p>
        </p:txBody>
      </p:sp>
      <p:sp>
        <p:nvSpPr>
          <p:cNvPr id="36867" name="Блок-схема: типовой процесс 3"/>
          <p:cNvSpPr>
            <a:spLocks noChangeArrowheads="1"/>
          </p:cNvSpPr>
          <p:nvPr/>
        </p:nvSpPr>
        <p:spPr bwMode="auto">
          <a:xfrm>
            <a:off x="431800" y="1341438"/>
            <a:ext cx="11040533" cy="4751387"/>
          </a:xfrm>
          <a:prstGeom prst="flowChartPredefinedProcess">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uk-UA" sz="2400" b="1">
                <a:solidFill>
                  <a:schemeClr val="bg1"/>
                </a:solidFill>
                <a:latin typeface="Times New Roman" charset="0"/>
                <a:cs typeface="Times New Roman" charset="0"/>
              </a:rPr>
              <a:t>Умисне розголошення лікарської таємниці особою, якій вона стала відома у зв'язку з виконанням професійних чи службових обов'язків, якщо таке діяння спричинило тяжкі наслідки, карається штрафом до п'ятдесяти неоподатковуваних мінімумів доходів громадян або громадськими роботами на строк до двохсот сорока годин, або позбавленням права обіймати певні посади чи займатися певною діяльністю на строк до трьох років, або виправними роботами на строк до двох років</a:t>
            </a:r>
          </a:p>
        </p:txBody>
      </p:sp>
    </p:spTree>
    <p:extLst>
      <p:ext uri="{BB962C8B-B14F-4D97-AF65-F5344CB8AC3E}">
        <p14:creationId xmlns:p14="http://schemas.microsoft.com/office/powerpoint/2010/main" val="1174109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ormAutofit/>
          </a:bodyPr>
          <a:lstStyle/>
          <a:p>
            <a:pPr algn="ctr">
              <a:defRPr/>
            </a:pPr>
            <a:r>
              <a:rPr lang="uk-UA" sz="3200" b="1" dirty="0" smtClean="0">
                <a:latin typeface="Times New Roman"/>
                <a:ea typeface="Arial" charset="0"/>
                <a:cs typeface="Times New Roman"/>
              </a:rPr>
              <a:t>Сучасні консультативні технології ЛЗП</a:t>
            </a:r>
            <a:r>
              <a:rPr lang="uk-UA" sz="3200" b="1" dirty="0">
                <a:latin typeface="Times New Roman"/>
                <a:ea typeface="Arial" charset="0"/>
                <a:cs typeface="Times New Roman"/>
              </a:rPr>
              <a:t>-СЛ</a:t>
            </a:r>
            <a:endParaRPr lang="ru-RU" sz="3200" b="1" dirty="0">
              <a:latin typeface="Times New Roman"/>
              <a:ea typeface="Arial" charset="0"/>
              <a:cs typeface="Times New Roman"/>
            </a:endParaRPr>
          </a:p>
        </p:txBody>
      </p:sp>
      <p:sp>
        <p:nvSpPr>
          <p:cNvPr id="88069" name="Rectangle 5"/>
          <p:cNvSpPr>
            <a:spLocks noChangeArrowheads="1"/>
          </p:cNvSpPr>
          <p:nvPr/>
        </p:nvSpPr>
        <p:spPr bwMode="auto">
          <a:xfrm>
            <a:off x="239185" y="1196976"/>
            <a:ext cx="11425767" cy="52562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uk-UA" b="1" dirty="0">
                <a:solidFill>
                  <a:srgbClr val="294293"/>
                </a:solidFill>
                <a:latin typeface="Times New Roman"/>
                <a:cs typeface="Times New Roman"/>
              </a:rPr>
              <a:t>Здійснити консультування з наступних питань:</a:t>
            </a:r>
            <a:br>
              <a:rPr lang="uk-UA" b="1" dirty="0">
                <a:solidFill>
                  <a:srgbClr val="294293"/>
                </a:solidFill>
                <a:latin typeface="Times New Roman"/>
                <a:cs typeface="Times New Roman"/>
              </a:rPr>
            </a:br>
            <a:endParaRPr lang="uk-UA" b="1" dirty="0">
              <a:solidFill>
                <a:srgbClr val="294293"/>
              </a:solidFill>
              <a:latin typeface="Times New Roman"/>
              <a:cs typeface="Times New Roman"/>
            </a:endParaRPr>
          </a:p>
          <a:p>
            <a:pPr>
              <a:defRPr/>
            </a:pPr>
            <a:r>
              <a:rPr lang="uk-UA" dirty="0"/>
              <a:t>• </a:t>
            </a:r>
            <a:r>
              <a:rPr lang="uk-UA" b="1" i="1" dirty="0"/>
              <a:t>використання презервативів для профілактики інфекцій, що </a:t>
            </a:r>
          </a:p>
          <a:p>
            <a:pPr>
              <a:defRPr/>
            </a:pPr>
            <a:r>
              <a:rPr lang="uk-UA" b="1" i="1" dirty="0"/>
              <a:t>передаються  статевим шляхом ( ІПСШ);</a:t>
            </a:r>
            <a:br>
              <a:rPr lang="uk-UA" b="1" i="1" dirty="0"/>
            </a:br>
            <a:endParaRPr lang="uk-UA" b="1" i="1" dirty="0"/>
          </a:p>
          <a:p>
            <a:pPr>
              <a:defRPr/>
            </a:pPr>
            <a:r>
              <a:rPr lang="uk-UA" b="1" i="1" dirty="0"/>
              <a:t>• ризику передачі ВІЛ плоду і новонародженому та способи її </a:t>
            </a:r>
          </a:p>
          <a:p>
            <a:pPr>
              <a:defRPr/>
            </a:pPr>
            <a:r>
              <a:rPr lang="uk-UA" b="1" i="1" dirty="0"/>
              <a:t>попередження;</a:t>
            </a:r>
            <a:br>
              <a:rPr lang="uk-UA" b="1" i="1" dirty="0"/>
            </a:br>
            <a:endParaRPr lang="uk-UA" b="1" i="1" dirty="0"/>
          </a:p>
          <a:p>
            <a:pPr>
              <a:defRPr/>
            </a:pPr>
            <a:r>
              <a:rPr lang="uk-UA" b="1" i="1" dirty="0"/>
              <a:t>• ризику і профілактики перинатальної передачі вірусів</a:t>
            </a:r>
          </a:p>
          <a:p>
            <a:pPr>
              <a:defRPr/>
            </a:pPr>
            <a:r>
              <a:rPr lang="uk-UA" b="1" i="1" dirty="0"/>
              <a:t> гепатиту B та C;</a:t>
            </a:r>
            <a:br>
              <a:rPr lang="uk-UA" b="1" i="1" dirty="0"/>
            </a:br>
            <a:endParaRPr lang="uk-UA" b="1" i="1" dirty="0"/>
          </a:p>
          <a:p>
            <a:pPr>
              <a:defRPr/>
            </a:pPr>
            <a:r>
              <a:rPr lang="uk-UA" b="1" i="1" dirty="0"/>
              <a:t>• скринінгу на вживання наркотиків за допомогою профілактичного </a:t>
            </a:r>
          </a:p>
          <a:p>
            <a:pPr>
              <a:defRPr/>
            </a:pPr>
            <a:r>
              <a:rPr lang="uk-UA" b="1" i="1" dirty="0"/>
              <a:t>опитувальника для роботи з вагітними “АССИСТ”;</a:t>
            </a:r>
            <a:br>
              <a:rPr lang="uk-UA" b="1" i="1" dirty="0"/>
            </a:br>
            <a:endParaRPr lang="uk-UA" b="1" i="1" dirty="0"/>
          </a:p>
          <a:p>
            <a:pPr>
              <a:defRPr/>
            </a:pPr>
            <a:r>
              <a:rPr lang="uk-UA" b="1" i="1" dirty="0"/>
              <a:t>• ризику післяпологової передачі ВІЛ при грудному вигодовуванні і </a:t>
            </a:r>
          </a:p>
          <a:p>
            <a:pPr>
              <a:defRPr/>
            </a:pPr>
            <a:r>
              <a:rPr lang="uk-UA" b="1" i="1" dirty="0"/>
              <a:t>рекомендацій з вигодовування дитини штучними дитячими сумішами; </a:t>
            </a:r>
          </a:p>
          <a:p>
            <a:pPr>
              <a:defRPr/>
            </a:pPr>
            <a:endParaRPr lang="uk-UA" b="1" i="1" dirty="0"/>
          </a:p>
          <a:p>
            <a:pPr>
              <a:defRPr/>
            </a:pPr>
            <a:r>
              <a:rPr lang="uk-UA" b="1" i="1" dirty="0"/>
              <a:t>• планування сім'ї та сучасних методів контрацепції для попередження </a:t>
            </a:r>
          </a:p>
          <a:p>
            <a:pPr>
              <a:defRPr/>
            </a:pPr>
            <a:r>
              <a:rPr lang="uk-UA" b="1" i="1" dirty="0"/>
              <a:t>небажаної вагітності в майбутньому.</a:t>
            </a:r>
            <a:r>
              <a:rPr lang="ru-RU" b="1" i="1" dirty="0"/>
              <a:t> </a:t>
            </a:r>
          </a:p>
        </p:txBody>
      </p:sp>
      <p:pic>
        <p:nvPicPr>
          <p:cNvPr id="4" name="Picture 4" descr="redrib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600" y="0"/>
            <a:ext cx="12954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5613882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239184" y="319088"/>
            <a:ext cx="10369549" cy="563562"/>
          </a:xfrm>
        </p:spPr>
        <p:txBody>
          <a:bodyPr>
            <a:noAutofit/>
          </a:bodyPr>
          <a:lstStyle/>
          <a:p>
            <a:pPr algn="ctr">
              <a:defRPr/>
            </a:pPr>
            <a:r>
              <a:rPr kumimoji="0" lang="uk-UA" sz="3600" b="1" dirty="0">
                <a:latin typeface="Times New Roman"/>
                <a:ea typeface="Arial" charset="0"/>
                <a:cs typeface="Times New Roman"/>
              </a:rPr>
              <a:t>ВООЗ: скринінг на ВІЛ вагітних</a:t>
            </a:r>
            <a:endParaRPr kumimoji="0" lang="en-US" sz="3600" b="1" dirty="0">
              <a:latin typeface="Times New Roman"/>
              <a:ea typeface="Arial" charset="0"/>
              <a:cs typeface="Times New Roman"/>
            </a:endParaRPr>
          </a:p>
        </p:txBody>
      </p:sp>
      <p:sp>
        <p:nvSpPr>
          <p:cNvPr id="40963" name="AutoShape 3"/>
          <p:cNvSpPr>
            <a:spLocks noChangeArrowheads="1"/>
          </p:cNvSpPr>
          <p:nvPr/>
        </p:nvSpPr>
        <p:spPr bwMode="auto">
          <a:xfrm>
            <a:off x="8202085" y="3433764"/>
            <a:ext cx="2161116"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sp>
        <p:nvSpPr>
          <p:cNvPr id="40964" name="AutoShape 4"/>
          <p:cNvSpPr>
            <a:spLocks noChangeArrowheads="1"/>
          </p:cNvSpPr>
          <p:nvPr/>
        </p:nvSpPr>
        <p:spPr bwMode="auto">
          <a:xfrm>
            <a:off x="5941484" y="3433764"/>
            <a:ext cx="2148416"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sp>
        <p:nvSpPr>
          <p:cNvPr id="40965" name="AutoShape 5"/>
          <p:cNvSpPr>
            <a:spLocks noChangeArrowheads="1"/>
          </p:cNvSpPr>
          <p:nvPr/>
        </p:nvSpPr>
        <p:spPr bwMode="auto">
          <a:xfrm>
            <a:off x="3697818" y="3433764"/>
            <a:ext cx="2084916"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sp>
        <p:nvSpPr>
          <p:cNvPr id="40966" name="AutoShape 6"/>
          <p:cNvSpPr>
            <a:spLocks noChangeArrowheads="1"/>
          </p:cNvSpPr>
          <p:nvPr/>
        </p:nvSpPr>
        <p:spPr bwMode="auto">
          <a:xfrm>
            <a:off x="1422400" y="3433764"/>
            <a:ext cx="2161117"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grpSp>
        <p:nvGrpSpPr>
          <p:cNvPr id="24582" name="Group 7"/>
          <p:cNvGrpSpPr>
            <a:grpSpLocks/>
          </p:cNvGrpSpPr>
          <p:nvPr/>
        </p:nvGrpSpPr>
        <p:grpSpPr bwMode="auto">
          <a:xfrm>
            <a:off x="1877183" y="2057400"/>
            <a:ext cx="7861300" cy="936625"/>
            <a:chOff x="624" y="1152"/>
            <a:chExt cx="4080" cy="720"/>
          </a:xfrm>
        </p:grpSpPr>
        <p:sp>
          <p:nvSpPr>
            <p:cNvPr id="81928" name="Rectangle 8"/>
            <p:cNvSpPr>
              <a:spLocks noChangeArrowheads="1"/>
            </p:cNvSpPr>
            <p:nvPr/>
          </p:nvSpPr>
          <p:spPr bwMode="gray">
            <a:xfrm rot="3419336">
              <a:off x="624" y="1200"/>
              <a:ext cx="672" cy="672"/>
            </a:xfrm>
            <a:prstGeom prst="rect">
              <a:avLst/>
            </a:prstGeom>
            <a:gradFill rotWithShape="1">
              <a:gsLst>
                <a:gs pos="0">
                  <a:schemeClr val="hlink"/>
                </a:gs>
                <a:gs pos="100000">
                  <a:srgbClr val="45526A"/>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wrap="none" anchor="ctr">
              <a:flatTx/>
            </a:bodyPr>
            <a:lstStyle/>
            <a:p>
              <a:pPr>
                <a:defRPr/>
              </a:pPr>
              <a:endParaRPr lang="uk-UA">
                <a:ea typeface="+mn-ea"/>
                <a:cs typeface="+mn-cs"/>
              </a:endParaRPr>
            </a:p>
          </p:txBody>
        </p:sp>
        <p:grpSp>
          <p:nvGrpSpPr>
            <p:cNvPr id="24593" name="Group 9"/>
            <p:cNvGrpSpPr>
              <a:grpSpLocks/>
            </p:cNvGrpSpPr>
            <p:nvPr/>
          </p:nvGrpSpPr>
          <p:grpSpPr bwMode="auto">
            <a:xfrm>
              <a:off x="1296" y="1296"/>
              <a:ext cx="624" cy="96"/>
              <a:chOff x="2003" y="3439"/>
              <a:chExt cx="468" cy="244"/>
            </a:xfrm>
          </p:grpSpPr>
          <p:sp>
            <p:nvSpPr>
              <p:cNvPr id="40992" name="Oval 10"/>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sp>
            <p:nvSpPr>
              <p:cNvPr id="40993" name="Rectangle 11"/>
              <p:cNvSpPr>
                <a:spLocks noChangeArrowheads="1"/>
              </p:cNvSpPr>
              <p:nvPr/>
            </p:nvSpPr>
            <p:spPr bwMode="gray">
              <a:xfrm>
                <a:off x="2049" y="3442"/>
                <a:ext cx="388" cy="242"/>
              </a:xfrm>
              <a:prstGeom prst="rect">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sp>
            <p:nvSpPr>
              <p:cNvPr id="81932" name="Oval 12"/>
              <p:cNvSpPr>
                <a:spLocks noChangeArrowheads="1"/>
              </p:cNvSpPr>
              <p:nvPr/>
            </p:nvSpPr>
            <p:spPr bwMode="gray">
              <a:xfrm>
                <a:off x="2400" y="3442"/>
                <a:ext cx="71" cy="236"/>
              </a:xfrm>
              <a:prstGeom prst="ellipse">
                <a:avLst/>
              </a:prstGeom>
              <a:gradFill rotWithShape="0">
                <a:gsLst>
                  <a:gs pos="0">
                    <a:srgbClr val="767676"/>
                  </a:gs>
                  <a:gs pos="50000">
                    <a:schemeClr val="bg1"/>
                  </a:gs>
                  <a:gs pos="100000">
                    <a:srgbClr val="767676"/>
                  </a:gs>
                </a:gsLst>
                <a:lin ang="5400000" scaled="1"/>
              </a:gradFill>
              <a:ln w="12700">
                <a:solidFill>
                  <a:schemeClr val="bg1"/>
                </a:solidFill>
                <a:round/>
                <a:headEnd/>
                <a:tailEnd/>
              </a:ln>
              <a:effectLst/>
              <a:extLs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wrap="none" anchor="ctr"/>
              <a:lstStyle/>
              <a:p>
                <a:pPr>
                  <a:defRPr/>
                </a:pPr>
                <a:endParaRPr lang="uk-UA">
                  <a:ea typeface="+mn-ea"/>
                  <a:cs typeface="+mn-cs"/>
                </a:endParaRPr>
              </a:p>
            </p:txBody>
          </p:sp>
          <p:sp>
            <p:nvSpPr>
              <p:cNvPr id="81933" name="Oval 13"/>
              <p:cNvSpPr>
                <a:spLocks noChangeArrowheads="1"/>
              </p:cNvSpPr>
              <p:nvPr/>
            </p:nvSpPr>
            <p:spPr bwMode="gray">
              <a:xfrm>
                <a:off x="2438" y="3520"/>
                <a:ext cx="20" cy="68"/>
              </a:xfrm>
              <a:prstGeom prst="ellipse">
                <a:avLst/>
              </a:prstGeom>
              <a:gradFill rotWithShape="0">
                <a:gsLst>
                  <a:gs pos="0">
                    <a:srgbClr val="767676"/>
                  </a:gs>
                  <a:gs pos="50000">
                    <a:schemeClr val="bg1"/>
                  </a:gs>
                  <a:gs pos="100000">
                    <a:srgbClr val="76767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wrap="none" anchor="ctr"/>
              <a:lstStyle/>
              <a:p>
                <a:pPr>
                  <a:defRPr/>
                </a:pPr>
                <a:endParaRPr lang="uk-UA">
                  <a:ea typeface="+mn-ea"/>
                  <a:cs typeface="+mn-cs"/>
                </a:endParaRPr>
              </a:p>
            </p:txBody>
          </p:sp>
        </p:grpSp>
        <p:sp>
          <p:nvSpPr>
            <p:cNvPr id="40979" name="Rectangle 14"/>
            <p:cNvSpPr>
              <a:spLocks noChangeArrowheads="1"/>
            </p:cNvSpPr>
            <p:nvPr/>
          </p:nvSpPr>
          <p:spPr bwMode="gray">
            <a:xfrm rot="3419336">
              <a:off x="1776" y="1154"/>
              <a:ext cx="671" cy="669"/>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defRPr/>
              </a:pPr>
              <a:endParaRPr lang="uk-UA">
                <a:cs typeface="+mn-cs"/>
              </a:endParaRPr>
            </a:p>
          </p:txBody>
        </p:sp>
        <p:grpSp>
          <p:nvGrpSpPr>
            <p:cNvPr id="24595" name="Group 15"/>
            <p:cNvGrpSpPr>
              <a:grpSpLocks/>
            </p:cNvGrpSpPr>
            <p:nvPr/>
          </p:nvGrpSpPr>
          <p:grpSpPr bwMode="auto">
            <a:xfrm>
              <a:off x="2448" y="1296"/>
              <a:ext cx="624" cy="96"/>
              <a:chOff x="2003" y="3439"/>
              <a:chExt cx="468" cy="244"/>
            </a:xfrm>
          </p:grpSpPr>
          <p:sp>
            <p:nvSpPr>
              <p:cNvPr id="40988" name="Oval 16"/>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sp>
            <p:nvSpPr>
              <p:cNvPr id="40989" name="Rectangle 17"/>
              <p:cNvSpPr>
                <a:spLocks noChangeArrowheads="1"/>
              </p:cNvSpPr>
              <p:nvPr/>
            </p:nvSpPr>
            <p:spPr bwMode="gray">
              <a:xfrm>
                <a:off x="2048" y="3442"/>
                <a:ext cx="388" cy="242"/>
              </a:xfrm>
              <a:prstGeom prst="rect">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sp>
            <p:nvSpPr>
              <p:cNvPr id="81938" name="Oval 18"/>
              <p:cNvSpPr>
                <a:spLocks noChangeArrowheads="1"/>
              </p:cNvSpPr>
              <p:nvPr/>
            </p:nvSpPr>
            <p:spPr bwMode="gray">
              <a:xfrm>
                <a:off x="2400" y="3442"/>
                <a:ext cx="71" cy="236"/>
              </a:xfrm>
              <a:prstGeom prst="ellipse">
                <a:avLst/>
              </a:prstGeom>
              <a:gradFill rotWithShape="0">
                <a:gsLst>
                  <a:gs pos="0">
                    <a:srgbClr val="767676"/>
                  </a:gs>
                  <a:gs pos="50000">
                    <a:schemeClr val="bg1"/>
                  </a:gs>
                  <a:gs pos="100000">
                    <a:srgbClr val="767676"/>
                  </a:gs>
                </a:gsLst>
                <a:lin ang="5400000" scaled="1"/>
              </a:gradFill>
              <a:ln w="12700">
                <a:solidFill>
                  <a:schemeClr val="bg1"/>
                </a:solidFill>
                <a:round/>
                <a:headEnd/>
                <a:tailEnd/>
              </a:ln>
              <a:effectLst/>
              <a:extLs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wrap="none" anchor="ctr"/>
              <a:lstStyle/>
              <a:p>
                <a:pPr>
                  <a:defRPr/>
                </a:pPr>
                <a:endParaRPr lang="uk-UA">
                  <a:ea typeface="+mn-ea"/>
                  <a:cs typeface="+mn-cs"/>
                </a:endParaRPr>
              </a:p>
            </p:txBody>
          </p:sp>
          <p:sp>
            <p:nvSpPr>
              <p:cNvPr id="81939" name="Oval 19"/>
              <p:cNvSpPr>
                <a:spLocks noChangeArrowheads="1"/>
              </p:cNvSpPr>
              <p:nvPr/>
            </p:nvSpPr>
            <p:spPr bwMode="gray">
              <a:xfrm>
                <a:off x="2438" y="3520"/>
                <a:ext cx="20" cy="68"/>
              </a:xfrm>
              <a:prstGeom prst="ellipse">
                <a:avLst/>
              </a:prstGeom>
              <a:gradFill rotWithShape="0">
                <a:gsLst>
                  <a:gs pos="0">
                    <a:srgbClr val="767676"/>
                  </a:gs>
                  <a:gs pos="50000">
                    <a:schemeClr val="bg1"/>
                  </a:gs>
                  <a:gs pos="100000">
                    <a:srgbClr val="76767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wrap="none" anchor="ctr"/>
              <a:lstStyle/>
              <a:p>
                <a:pPr>
                  <a:defRPr/>
                </a:pPr>
                <a:endParaRPr lang="uk-UA">
                  <a:ea typeface="+mn-ea"/>
                  <a:cs typeface="+mn-cs"/>
                </a:endParaRPr>
              </a:p>
            </p:txBody>
          </p:sp>
        </p:grpSp>
        <p:sp>
          <p:nvSpPr>
            <p:cNvPr id="81940" name="Rectangle 20"/>
            <p:cNvSpPr>
              <a:spLocks noChangeArrowheads="1"/>
            </p:cNvSpPr>
            <p:nvPr/>
          </p:nvSpPr>
          <p:spPr bwMode="gray">
            <a:xfrm rot="3419336">
              <a:off x="2880" y="1154"/>
              <a:ext cx="671" cy="669"/>
            </a:xfrm>
            <a:prstGeom prst="rect">
              <a:avLst/>
            </a:prstGeom>
            <a:gradFill rotWithShape="1">
              <a:gsLst>
                <a:gs pos="0">
                  <a:schemeClr val="hlink"/>
                </a:gs>
                <a:gs pos="100000">
                  <a:srgbClr val="45526A"/>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wrap="none" anchor="ctr">
              <a:flatTx/>
            </a:bodyPr>
            <a:lstStyle/>
            <a:p>
              <a:pPr>
                <a:defRPr/>
              </a:pPr>
              <a:endParaRPr lang="uk-UA">
                <a:ea typeface="+mn-ea"/>
                <a:cs typeface="+mn-cs"/>
              </a:endParaRPr>
            </a:p>
          </p:txBody>
        </p:sp>
        <p:grpSp>
          <p:nvGrpSpPr>
            <p:cNvPr id="24597" name="Group 21"/>
            <p:cNvGrpSpPr>
              <a:grpSpLocks/>
            </p:cNvGrpSpPr>
            <p:nvPr/>
          </p:nvGrpSpPr>
          <p:grpSpPr bwMode="auto">
            <a:xfrm>
              <a:off x="3600" y="1296"/>
              <a:ext cx="816" cy="96"/>
              <a:chOff x="2003" y="3439"/>
              <a:chExt cx="468" cy="244"/>
            </a:xfrm>
          </p:grpSpPr>
          <p:sp>
            <p:nvSpPr>
              <p:cNvPr id="40984" name="Oval 22"/>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sp>
            <p:nvSpPr>
              <p:cNvPr id="40985" name="Rectangle 23"/>
              <p:cNvSpPr>
                <a:spLocks noChangeArrowheads="1"/>
              </p:cNvSpPr>
              <p:nvPr/>
            </p:nvSpPr>
            <p:spPr bwMode="gray">
              <a:xfrm>
                <a:off x="2048" y="3442"/>
                <a:ext cx="388" cy="242"/>
              </a:xfrm>
              <a:prstGeom prst="rect">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a:cs typeface="+mn-cs"/>
                </a:endParaRPr>
              </a:p>
            </p:txBody>
          </p:sp>
          <p:sp>
            <p:nvSpPr>
              <p:cNvPr id="81944" name="Oval 24"/>
              <p:cNvSpPr>
                <a:spLocks noChangeArrowheads="1"/>
              </p:cNvSpPr>
              <p:nvPr/>
            </p:nvSpPr>
            <p:spPr bwMode="gray">
              <a:xfrm>
                <a:off x="2400" y="3442"/>
                <a:ext cx="71" cy="236"/>
              </a:xfrm>
              <a:prstGeom prst="ellipse">
                <a:avLst/>
              </a:prstGeom>
              <a:gradFill rotWithShape="0">
                <a:gsLst>
                  <a:gs pos="0">
                    <a:srgbClr val="767676"/>
                  </a:gs>
                  <a:gs pos="50000">
                    <a:schemeClr val="bg1"/>
                  </a:gs>
                  <a:gs pos="100000">
                    <a:srgbClr val="767676"/>
                  </a:gs>
                </a:gsLst>
                <a:lin ang="5400000" scaled="1"/>
              </a:gradFill>
              <a:ln w="12700">
                <a:solidFill>
                  <a:schemeClr val="bg1"/>
                </a:solidFill>
                <a:round/>
                <a:headEnd/>
                <a:tailEnd/>
              </a:ln>
              <a:effectLst/>
              <a:extLs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wrap="none" anchor="ctr"/>
              <a:lstStyle/>
              <a:p>
                <a:pPr>
                  <a:defRPr/>
                </a:pPr>
                <a:endParaRPr lang="uk-UA">
                  <a:ea typeface="+mn-ea"/>
                  <a:cs typeface="+mn-cs"/>
                </a:endParaRPr>
              </a:p>
            </p:txBody>
          </p:sp>
          <p:sp>
            <p:nvSpPr>
              <p:cNvPr id="81945" name="Oval 25"/>
              <p:cNvSpPr>
                <a:spLocks noChangeArrowheads="1"/>
              </p:cNvSpPr>
              <p:nvPr/>
            </p:nvSpPr>
            <p:spPr bwMode="gray">
              <a:xfrm>
                <a:off x="2438" y="3520"/>
                <a:ext cx="20" cy="68"/>
              </a:xfrm>
              <a:prstGeom prst="ellipse">
                <a:avLst/>
              </a:prstGeom>
              <a:gradFill rotWithShape="0">
                <a:gsLst>
                  <a:gs pos="0">
                    <a:srgbClr val="767676"/>
                  </a:gs>
                  <a:gs pos="50000">
                    <a:schemeClr val="bg1"/>
                  </a:gs>
                  <a:gs pos="100000">
                    <a:srgbClr val="76767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wrap="none" anchor="ctr"/>
              <a:lstStyle/>
              <a:p>
                <a:pPr>
                  <a:defRPr/>
                </a:pPr>
                <a:endParaRPr lang="uk-UA">
                  <a:ea typeface="+mn-ea"/>
                  <a:cs typeface="+mn-cs"/>
                </a:endParaRPr>
              </a:p>
            </p:txBody>
          </p:sp>
        </p:grpSp>
        <p:sp>
          <p:nvSpPr>
            <p:cNvPr id="40983" name="Rectangle 26"/>
            <p:cNvSpPr>
              <a:spLocks noChangeArrowheads="1"/>
            </p:cNvSpPr>
            <p:nvPr/>
          </p:nvSpPr>
          <p:spPr bwMode="gray">
            <a:xfrm rot="3419336">
              <a:off x="4032" y="1152"/>
              <a:ext cx="672" cy="672"/>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defRPr/>
              </a:pPr>
              <a:endParaRPr lang="uk-UA">
                <a:cs typeface="+mn-cs"/>
              </a:endParaRPr>
            </a:p>
          </p:txBody>
        </p:sp>
      </p:grpSp>
      <p:sp>
        <p:nvSpPr>
          <p:cNvPr id="40968" name="Rectangle 27"/>
          <p:cNvSpPr>
            <a:spLocks noChangeArrowheads="1"/>
          </p:cNvSpPr>
          <p:nvPr/>
        </p:nvSpPr>
        <p:spPr bwMode="gray">
          <a:xfrm>
            <a:off x="1955856" y="2330451"/>
            <a:ext cx="1191151" cy="40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60000"/>
              </a:lnSpc>
              <a:defRPr/>
            </a:pPr>
            <a:r>
              <a:rPr lang="uk-UA" sz="1600" b="1" dirty="0">
                <a:solidFill>
                  <a:schemeClr val="bg1"/>
                </a:solidFill>
                <a:latin typeface="Times New Roman" charset="0"/>
                <a:cs typeface="Times New Roman" charset="0"/>
              </a:rPr>
              <a:t>Первинне</a:t>
            </a:r>
          </a:p>
          <a:p>
            <a:pPr>
              <a:lnSpc>
                <a:spcPct val="60000"/>
              </a:lnSpc>
              <a:defRPr/>
            </a:pPr>
            <a:r>
              <a:rPr lang="uk-UA" sz="1600" b="1" dirty="0">
                <a:solidFill>
                  <a:schemeClr val="bg1"/>
                </a:solidFill>
                <a:latin typeface="Times New Roman" charset="0"/>
                <a:cs typeface="Times New Roman" charset="0"/>
              </a:rPr>
              <a:t> звернення</a:t>
            </a:r>
            <a:r>
              <a:rPr lang="uk-UA" sz="1600" dirty="0">
                <a:cs typeface="+mn-cs"/>
              </a:rPr>
              <a:t> </a:t>
            </a:r>
            <a:endParaRPr lang="en-US" sz="1600" dirty="0">
              <a:cs typeface="+mn-cs"/>
            </a:endParaRPr>
          </a:p>
        </p:txBody>
      </p:sp>
      <p:sp>
        <p:nvSpPr>
          <p:cNvPr id="40969" name="Rectangle 28"/>
          <p:cNvSpPr>
            <a:spLocks noChangeArrowheads="1"/>
          </p:cNvSpPr>
          <p:nvPr/>
        </p:nvSpPr>
        <p:spPr bwMode="gray">
          <a:xfrm>
            <a:off x="4107270" y="2219639"/>
            <a:ext cx="12490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uk-UA" sz="1400" b="1" dirty="0">
                <a:solidFill>
                  <a:schemeClr val="bg1"/>
                </a:solidFill>
                <a:latin typeface="Times New Roman" charset="0"/>
                <a:cs typeface="Times New Roman" charset="0"/>
              </a:rPr>
              <a:t>Допологовий</a:t>
            </a:r>
          </a:p>
          <a:p>
            <a:pPr>
              <a:defRPr/>
            </a:pPr>
            <a:r>
              <a:rPr lang="uk-UA" sz="1400" b="1" dirty="0">
                <a:solidFill>
                  <a:schemeClr val="bg1"/>
                </a:solidFill>
                <a:latin typeface="Times New Roman" charset="0"/>
                <a:cs typeface="Times New Roman" charset="0"/>
              </a:rPr>
              <a:t> скринінг</a:t>
            </a:r>
            <a:endParaRPr lang="en-US" sz="1400" b="1" dirty="0">
              <a:solidFill>
                <a:schemeClr val="bg1"/>
              </a:solidFill>
              <a:latin typeface="Times New Roman" charset="0"/>
              <a:cs typeface="Times New Roman" charset="0"/>
            </a:endParaRPr>
          </a:p>
        </p:txBody>
      </p:sp>
      <p:sp>
        <p:nvSpPr>
          <p:cNvPr id="40970" name="Rectangle 29"/>
          <p:cNvSpPr>
            <a:spLocks noChangeArrowheads="1"/>
          </p:cNvSpPr>
          <p:nvPr/>
        </p:nvSpPr>
        <p:spPr bwMode="gray">
          <a:xfrm>
            <a:off x="6570028" y="2205039"/>
            <a:ext cx="1134044"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uk-UA" sz="1600" b="1" dirty="0">
                <a:solidFill>
                  <a:schemeClr val="bg1"/>
                </a:solidFill>
                <a:latin typeface="Times New Roman"/>
                <a:cs typeface="Times New Roman"/>
              </a:rPr>
              <a:t>Добровіль</a:t>
            </a:r>
          </a:p>
          <a:p>
            <a:pPr>
              <a:defRPr/>
            </a:pPr>
            <a:r>
              <a:rPr lang="uk-UA" sz="1600" b="1" dirty="0">
                <a:solidFill>
                  <a:schemeClr val="bg1"/>
                </a:solidFill>
                <a:latin typeface="Times New Roman"/>
                <a:cs typeface="Times New Roman"/>
              </a:rPr>
              <a:t>ність</a:t>
            </a:r>
            <a:endParaRPr lang="en-US" sz="1600" b="1" dirty="0">
              <a:solidFill>
                <a:schemeClr val="bg1"/>
              </a:solidFill>
              <a:latin typeface="Times New Roman"/>
              <a:cs typeface="Times New Roman"/>
            </a:endParaRPr>
          </a:p>
        </p:txBody>
      </p:sp>
      <p:sp>
        <p:nvSpPr>
          <p:cNvPr id="40971" name="Rectangle 30"/>
          <p:cNvSpPr>
            <a:spLocks noChangeArrowheads="1"/>
          </p:cNvSpPr>
          <p:nvPr/>
        </p:nvSpPr>
        <p:spPr bwMode="gray">
          <a:xfrm>
            <a:off x="8736778" y="2219637"/>
            <a:ext cx="9284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uk-UA" sz="1600" b="1" dirty="0" smtClean="0">
                <a:solidFill>
                  <a:schemeClr val="bg1"/>
                </a:solidFill>
                <a:latin typeface="Times New Roman" charset="0"/>
                <a:cs typeface="Times New Roman" charset="0"/>
              </a:rPr>
              <a:t>В</a:t>
            </a:r>
            <a:r>
              <a:rPr lang="uk-UA" sz="1600" b="1" dirty="0">
                <a:solidFill>
                  <a:schemeClr val="bg1"/>
                </a:solidFill>
                <a:latin typeface="Times New Roman" charset="0"/>
                <a:cs typeface="Times New Roman" charset="0"/>
              </a:rPr>
              <a:t>дм</a:t>
            </a:r>
            <a:r>
              <a:rPr lang="uk-UA" sz="1600" b="1" dirty="0" smtClean="0">
                <a:solidFill>
                  <a:schemeClr val="bg1"/>
                </a:solidFill>
                <a:latin typeface="Times New Roman" charset="0"/>
                <a:cs typeface="Times New Roman" charset="0"/>
              </a:rPr>
              <a:t>іова</a:t>
            </a:r>
            <a:endParaRPr lang="en-US" sz="1600" b="1" dirty="0">
              <a:solidFill>
                <a:schemeClr val="bg1"/>
              </a:solidFill>
              <a:latin typeface="Times New Roman" charset="0"/>
              <a:cs typeface="Times New Roman" charset="0"/>
            </a:endParaRPr>
          </a:p>
        </p:txBody>
      </p:sp>
      <p:sp>
        <p:nvSpPr>
          <p:cNvPr id="40972" name="Rectangle 31"/>
          <p:cNvSpPr>
            <a:spLocks noChangeArrowheads="1"/>
          </p:cNvSpPr>
          <p:nvPr/>
        </p:nvSpPr>
        <p:spPr bwMode="auto">
          <a:xfrm>
            <a:off x="1390651" y="3670300"/>
            <a:ext cx="18517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uk-UA" b="1" dirty="0">
                <a:latin typeface="Times New Roman" charset="0"/>
                <a:cs typeface="Times New Roman" charset="0"/>
              </a:rPr>
              <a:t>Тестування</a:t>
            </a:r>
          </a:p>
          <a:p>
            <a:pPr>
              <a:defRPr/>
            </a:pPr>
            <a:r>
              <a:rPr lang="uk-UA" b="1" dirty="0">
                <a:latin typeface="Times New Roman" charset="0"/>
                <a:cs typeface="Times New Roman" charset="0"/>
              </a:rPr>
              <a:t>під час першого</a:t>
            </a:r>
          </a:p>
          <a:p>
            <a:pPr>
              <a:defRPr/>
            </a:pPr>
            <a:r>
              <a:rPr lang="uk-UA" b="1" dirty="0">
                <a:latin typeface="Times New Roman" charset="0"/>
                <a:cs typeface="Times New Roman" charset="0"/>
              </a:rPr>
              <a:t>звернення – </a:t>
            </a:r>
          </a:p>
          <a:p>
            <a:pPr>
              <a:defRPr/>
            </a:pPr>
            <a:r>
              <a:rPr lang="uk-UA" b="1" dirty="0">
                <a:latin typeface="Times New Roman" charset="0"/>
                <a:cs typeface="Times New Roman" charset="0"/>
              </a:rPr>
              <a:t>знижує ПМД</a:t>
            </a:r>
          </a:p>
          <a:p>
            <a:pPr>
              <a:defRPr/>
            </a:pPr>
            <a:r>
              <a:rPr lang="uk-UA" b="1" dirty="0">
                <a:latin typeface="Times New Roman" charset="0"/>
                <a:cs typeface="Times New Roman" charset="0"/>
              </a:rPr>
              <a:t>до 1%</a:t>
            </a:r>
            <a:endParaRPr lang="en-US" b="1" dirty="0">
              <a:latin typeface="Times New Roman" charset="0"/>
              <a:cs typeface="Times New Roman" charset="0"/>
            </a:endParaRPr>
          </a:p>
        </p:txBody>
      </p:sp>
      <p:sp>
        <p:nvSpPr>
          <p:cNvPr id="40973" name="Rectangle 32"/>
          <p:cNvSpPr>
            <a:spLocks noChangeArrowheads="1"/>
          </p:cNvSpPr>
          <p:nvPr/>
        </p:nvSpPr>
        <p:spPr bwMode="auto">
          <a:xfrm>
            <a:off x="3790951" y="3695700"/>
            <a:ext cx="165504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uk-UA" sz="2000" b="1" dirty="0">
                <a:latin typeface="Times New Roman"/>
                <a:cs typeface="Times New Roman"/>
              </a:rPr>
              <a:t>Проведення</a:t>
            </a:r>
          </a:p>
          <a:p>
            <a:pPr>
              <a:defRPr/>
            </a:pPr>
            <a:r>
              <a:rPr lang="uk-UA" sz="2000" b="1" dirty="0">
                <a:latin typeface="Times New Roman"/>
                <a:cs typeface="Times New Roman"/>
              </a:rPr>
              <a:t> комплексу </a:t>
            </a:r>
          </a:p>
          <a:p>
            <a:pPr>
              <a:defRPr/>
            </a:pPr>
            <a:r>
              <a:rPr lang="uk-UA" sz="2000" b="1" dirty="0">
                <a:latin typeface="Times New Roman"/>
                <a:cs typeface="Times New Roman"/>
              </a:rPr>
              <a:t>заходів для </a:t>
            </a:r>
          </a:p>
          <a:p>
            <a:pPr>
              <a:defRPr/>
            </a:pPr>
            <a:r>
              <a:rPr lang="uk-UA" sz="2000" b="1" dirty="0">
                <a:latin typeface="Times New Roman"/>
                <a:cs typeface="Times New Roman"/>
              </a:rPr>
              <a:t>ППМД – </a:t>
            </a:r>
          </a:p>
          <a:p>
            <a:pPr>
              <a:defRPr/>
            </a:pPr>
            <a:r>
              <a:rPr lang="uk-UA" sz="2000" b="1" dirty="0">
                <a:latin typeface="Times New Roman"/>
                <a:cs typeface="Times New Roman"/>
              </a:rPr>
              <a:t>зводить до </a:t>
            </a:r>
          </a:p>
          <a:p>
            <a:pPr>
              <a:defRPr/>
            </a:pPr>
            <a:r>
              <a:rPr lang="uk-UA" sz="2000" b="1" dirty="0">
                <a:latin typeface="Times New Roman"/>
                <a:cs typeface="Times New Roman"/>
              </a:rPr>
              <a:t>мінімуму ВТ</a:t>
            </a:r>
            <a:endParaRPr lang="en-US" sz="2000" dirty="0">
              <a:latin typeface="Times New Roman"/>
              <a:cs typeface="Times New Roman"/>
            </a:endParaRPr>
          </a:p>
        </p:txBody>
      </p:sp>
      <p:sp>
        <p:nvSpPr>
          <p:cNvPr id="40974" name="Rectangle 33"/>
          <p:cNvSpPr>
            <a:spLocks noChangeArrowheads="1"/>
          </p:cNvSpPr>
          <p:nvPr/>
        </p:nvSpPr>
        <p:spPr bwMode="auto">
          <a:xfrm>
            <a:off x="6096001" y="3695700"/>
            <a:ext cx="160793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uk-UA" sz="1600" b="1" dirty="0">
                <a:latin typeface="Times New Roman" charset="0"/>
                <a:cs typeface="Times New Roman" charset="0"/>
              </a:rPr>
              <a:t>ПЕРЕВАЖНО:</a:t>
            </a:r>
          </a:p>
          <a:p>
            <a:pPr>
              <a:defRPr/>
            </a:pPr>
            <a:r>
              <a:rPr lang="uk-UA" sz="1600" b="1" dirty="0">
                <a:latin typeface="Times New Roman" charset="0"/>
                <a:cs typeface="Times New Roman" charset="0"/>
              </a:rPr>
              <a:t>стандартизація </a:t>
            </a:r>
          </a:p>
          <a:p>
            <a:pPr>
              <a:defRPr/>
            </a:pPr>
            <a:r>
              <a:rPr lang="uk-UA" sz="1600" b="1" dirty="0">
                <a:latin typeface="Times New Roman" charset="0"/>
                <a:cs typeface="Times New Roman" charset="0"/>
              </a:rPr>
              <a:t>тестування</a:t>
            </a:r>
          </a:p>
          <a:p>
            <a:pPr>
              <a:defRPr/>
            </a:pPr>
            <a:r>
              <a:rPr lang="uk-UA" sz="1600" b="1" dirty="0">
                <a:latin typeface="Times New Roman" charset="0"/>
                <a:cs typeface="Times New Roman" charset="0"/>
              </a:rPr>
              <a:t> на ВІЛ</a:t>
            </a:r>
            <a:r>
              <a:rPr lang="uk-UA" sz="1600" dirty="0">
                <a:latin typeface="Times New Roman" charset="0"/>
                <a:cs typeface="Times New Roman" charset="0"/>
              </a:rPr>
              <a:t>.</a:t>
            </a:r>
          </a:p>
          <a:p>
            <a:pPr>
              <a:defRPr/>
            </a:pPr>
            <a:endParaRPr lang="uk-UA" sz="1400" dirty="0">
              <a:latin typeface="Times New Roman" charset="0"/>
              <a:cs typeface="Times New Roman" charset="0"/>
            </a:endParaRPr>
          </a:p>
          <a:p>
            <a:pPr>
              <a:defRPr/>
            </a:pPr>
            <a:endParaRPr lang="uk-UA" sz="1400" dirty="0">
              <a:latin typeface="Times New Roman" charset="0"/>
              <a:cs typeface="Times New Roman" charset="0"/>
            </a:endParaRPr>
          </a:p>
        </p:txBody>
      </p:sp>
      <p:sp>
        <p:nvSpPr>
          <p:cNvPr id="40975" name="Rectangle 34"/>
          <p:cNvSpPr>
            <a:spLocks noChangeArrowheads="1"/>
          </p:cNvSpPr>
          <p:nvPr/>
        </p:nvSpPr>
        <p:spPr bwMode="auto">
          <a:xfrm>
            <a:off x="8303684" y="3624264"/>
            <a:ext cx="187743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uk-UA" b="1" dirty="0">
                <a:latin typeface="Times New Roman" charset="0"/>
                <a:cs typeface="Times New Roman" charset="0"/>
              </a:rPr>
              <a:t>Детальне </a:t>
            </a:r>
          </a:p>
          <a:p>
            <a:pPr>
              <a:defRPr/>
            </a:pPr>
            <a:r>
              <a:rPr lang="uk-UA" b="1" dirty="0">
                <a:latin typeface="Times New Roman" charset="0"/>
                <a:cs typeface="Times New Roman" charset="0"/>
              </a:rPr>
              <a:t>консультування</a:t>
            </a:r>
            <a:endParaRPr lang="en-US" b="1" dirty="0">
              <a:latin typeface="Times New Roman" charset="0"/>
              <a:cs typeface="Times New Roman" charset="0"/>
            </a:endParaRPr>
          </a:p>
        </p:txBody>
      </p:sp>
      <p:pic>
        <p:nvPicPr>
          <p:cNvPr id="40976" name="Picture 35" descr="redrib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600" y="0"/>
            <a:ext cx="12954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083781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330516" y="0"/>
            <a:ext cx="10023283" cy="1043157"/>
          </a:xfrm>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ormAutofit/>
          </a:bodyPr>
          <a:lstStyle/>
          <a:p>
            <a:pPr algn="ctr">
              <a:defRPr/>
            </a:pPr>
            <a:r>
              <a:rPr lang="uk-UA" sz="3600" b="1" dirty="0">
                <a:latin typeface="Times New Roman"/>
                <a:ea typeface="Arial" charset="0"/>
                <a:cs typeface="Times New Roman"/>
              </a:rPr>
              <a:t>Обстеження на ВІЛ</a:t>
            </a:r>
            <a:endParaRPr lang="ru-RU" sz="3600" b="1" dirty="0">
              <a:latin typeface="Times New Roman"/>
              <a:ea typeface="Arial" charset="0"/>
              <a:cs typeface="Times New Roman"/>
            </a:endParaRPr>
          </a:p>
        </p:txBody>
      </p:sp>
      <p:pic>
        <p:nvPicPr>
          <p:cNvPr id="40976" name="Picture 35" descr="redrib1">
            <a:hlinkClick r:id="rId3"/>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0955867" y="1"/>
            <a:ext cx="1236133" cy="8366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sp>
        <p:nvSpPr>
          <p:cNvPr id="90116" name="Rectangle 4"/>
          <p:cNvSpPr>
            <a:spLocks noChangeArrowheads="1"/>
          </p:cNvSpPr>
          <p:nvPr/>
        </p:nvSpPr>
        <p:spPr bwMode="auto">
          <a:xfrm>
            <a:off x="143934" y="2276476"/>
            <a:ext cx="2925328" cy="4436011"/>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ru-RU" sz="1000" b="1" dirty="0">
              <a:solidFill>
                <a:schemeClr val="bg1"/>
              </a:solidFill>
            </a:endParaRPr>
          </a:p>
        </p:txBody>
      </p:sp>
      <p:sp>
        <p:nvSpPr>
          <p:cNvPr id="90117" name="AutoShape 5"/>
          <p:cNvSpPr>
            <a:spLocks noChangeArrowheads="1"/>
          </p:cNvSpPr>
          <p:nvPr/>
        </p:nvSpPr>
        <p:spPr bwMode="auto">
          <a:xfrm>
            <a:off x="334433" y="801266"/>
            <a:ext cx="2497667" cy="1403774"/>
          </a:xfrm>
          <a:prstGeom prst="downArrowCallout">
            <a:avLst>
              <a:gd name="adj1" fmla="val 40634"/>
              <a:gd name="adj2" fmla="val 40634"/>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uk-UA" sz="1600" b="1" dirty="0">
                <a:solidFill>
                  <a:schemeClr val="bg1"/>
                </a:solidFill>
                <a:latin typeface="Times New Roman"/>
                <a:cs typeface="Times New Roman"/>
              </a:rPr>
              <a:t>Вагітні, які були взяті на </a:t>
            </a:r>
          </a:p>
          <a:p>
            <a:pPr algn="ctr">
              <a:defRPr/>
            </a:pPr>
            <a:r>
              <a:rPr lang="uk-UA" sz="1600" b="1" dirty="0">
                <a:solidFill>
                  <a:schemeClr val="bg1"/>
                </a:solidFill>
                <a:latin typeface="Times New Roman"/>
                <a:cs typeface="Times New Roman"/>
              </a:rPr>
              <a:t>облік по вагітності у</a:t>
            </a:r>
          </a:p>
          <a:p>
            <a:pPr algn="ctr">
              <a:defRPr/>
            </a:pPr>
            <a:r>
              <a:rPr lang="uk-UA" sz="1600" b="1" dirty="0">
                <a:solidFill>
                  <a:schemeClr val="bg1"/>
                </a:solidFill>
                <a:latin typeface="Times New Roman"/>
                <a:cs typeface="Times New Roman"/>
              </a:rPr>
              <a:t>І триместрі (до12 тижнів </a:t>
            </a:r>
            <a:r>
              <a:rPr lang="ru-RU" sz="1600" dirty="0">
                <a:solidFill>
                  <a:schemeClr val="bg1"/>
                </a:solidFill>
                <a:latin typeface="Times New Roman"/>
                <a:cs typeface="Times New Roman"/>
              </a:rPr>
              <a:t>)</a:t>
            </a:r>
            <a:r>
              <a:rPr lang="uk-UA" sz="1600" b="1" dirty="0">
                <a:latin typeface="Times New Roman"/>
                <a:cs typeface="Times New Roman"/>
              </a:rPr>
              <a:t> </a:t>
            </a:r>
            <a:endParaRPr lang="ru-RU" sz="1600" b="1" dirty="0">
              <a:latin typeface="Times New Roman"/>
              <a:cs typeface="Times New Roman"/>
            </a:endParaRPr>
          </a:p>
        </p:txBody>
      </p:sp>
      <p:sp>
        <p:nvSpPr>
          <p:cNvPr id="90118" name="AutoShape 6"/>
          <p:cNvSpPr>
            <a:spLocks noChangeArrowheads="1"/>
          </p:cNvSpPr>
          <p:nvPr/>
        </p:nvSpPr>
        <p:spPr bwMode="auto">
          <a:xfrm>
            <a:off x="3695701" y="846620"/>
            <a:ext cx="2495551" cy="1358418"/>
          </a:xfrm>
          <a:prstGeom prst="downArrowCallout">
            <a:avLst>
              <a:gd name="adj1" fmla="val 43346"/>
              <a:gd name="adj2" fmla="val 43346"/>
              <a:gd name="adj3" fmla="val 16667"/>
              <a:gd name="adj4" fmla="val 6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uk-UA" sz="1400" b="1" dirty="0">
                <a:latin typeface="Times New Roman"/>
                <a:cs typeface="Times New Roman"/>
              </a:rPr>
              <a:t>Вагітні, які були взяті на </a:t>
            </a:r>
          </a:p>
          <a:p>
            <a:pPr algn="ctr">
              <a:defRPr/>
            </a:pPr>
            <a:r>
              <a:rPr lang="uk-UA" sz="1400" b="1" dirty="0">
                <a:latin typeface="Times New Roman"/>
                <a:cs typeface="Times New Roman"/>
              </a:rPr>
              <a:t>облік по вагітності у</a:t>
            </a:r>
          </a:p>
          <a:p>
            <a:pPr algn="ctr">
              <a:defRPr/>
            </a:pPr>
            <a:r>
              <a:rPr lang="uk-UA" sz="1400" b="1" dirty="0">
                <a:latin typeface="Times New Roman"/>
                <a:cs typeface="Times New Roman"/>
              </a:rPr>
              <a:t> ІІ триместрі(13 – 24 тижнів)</a:t>
            </a:r>
            <a:r>
              <a:rPr lang="uk-UA" sz="1400" dirty="0">
                <a:latin typeface="Times New Roman"/>
                <a:cs typeface="Times New Roman"/>
              </a:rPr>
              <a:t> </a:t>
            </a:r>
            <a:r>
              <a:rPr lang="uk-UA" sz="1400" b="1" dirty="0">
                <a:latin typeface="Times New Roman"/>
                <a:cs typeface="Times New Roman"/>
              </a:rPr>
              <a:t> </a:t>
            </a:r>
            <a:endParaRPr lang="ru-RU" sz="1400" b="1" dirty="0">
              <a:latin typeface="Times New Roman"/>
              <a:cs typeface="Times New Roman"/>
            </a:endParaRPr>
          </a:p>
        </p:txBody>
      </p:sp>
      <p:sp>
        <p:nvSpPr>
          <p:cNvPr id="90119" name="AutoShape 7"/>
          <p:cNvSpPr>
            <a:spLocks noChangeArrowheads="1"/>
          </p:cNvSpPr>
          <p:nvPr/>
        </p:nvSpPr>
        <p:spPr bwMode="auto">
          <a:xfrm>
            <a:off x="6576484" y="846620"/>
            <a:ext cx="2495549" cy="1286980"/>
          </a:xfrm>
          <a:prstGeom prst="downArrowCallout">
            <a:avLst>
              <a:gd name="adj1" fmla="val 46417"/>
              <a:gd name="adj2" fmla="val 46417"/>
              <a:gd name="adj3" fmla="val 16667"/>
              <a:gd name="adj4" fmla="val 66667"/>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uk-UA" sz="1400" b="1" dirty="0">
                <a:solidFill>
                  <a:srgbClr val="090E1F"/>
                </a:solidFill>
                <a:latin typeface="Times New Roman"/>
                <a:cs typeface="Times New Roman"/>
              </a:rPr>
              <a:t>Вагітні, які були взяті на </a:t>
            </a:r>
          </a:p>
          <a:p>
            <a:pPr algn="ctr">
              <a:defRPr/>
            </a:pPr>
            <a:r>
              <a:rPr lang="uk-UA" sz="1400" b="1" dirty="0">
                <a:solidFill>
                  <a:srgbClr val="090E1F"/>
                </a:solidFill>
                <a:latin typeface="Times New Roman"/>
                <a:cs typeface="Times New Roman"/>
              </a:rPr>
              <a:t>облік по вагітності у</a:t>
            </a:r>
          </a:p>
          <a:p>
            <a:pPr algn="ctr">
              <a:defRPr/>
            </a:pPr>
            <a:r>
              <a:rPr lang="uk-UA" sz="1400" b="1" dirty="0">
                <a:solidFill>
                  <a:srgbClr val="090E1F"/>
                </a:solidFill>
                <a:latin typeface="Times New Roman"/>
                <a:cs typeface="Times New Roman"/>
              </a:rPr>
              <a:t> ІІІ триместрі (після 24 тижнів)</a:t>
            </a:r>
            <a:r>
              <a:rPr lang="ru-RU" sz="1400" dirty="0">
                <a:latin typeface="Times New Roman"/>
                <a:cs typeface="Times New Roman"/>
              </a:rPr>
              <a:t> </a:t>
            </a:r>
          </a:p>
        </p:txBody>
      </p:sp>
      <p:sp>
        <p:nvSpPr>
          <p:cNvPr id="90120" name="AutoShape 8"/>
          <p:cNvSpPr>
            <a:spLocks noChangeArrowheads="1"/>
          </p:cNvSpPr>
          <p:nvPr/>
        </p:nvSpPr>
        <p:spPr bwMode="auto">
          <a:xfrm>
            <a:off x="9359901" y="907093"/>
            <a:ext cx="2832100" cy="1269930"/>
          </a:xfrm>
          <a:prstGeom prst="downArrowCallout">
            <a:avLst>
              <a:gd name="adj1" fmla="val 49191"/>
              <a:gd name="adj2" fmla="val 49191"/>
              <a:gd name="adj3" fmla="val 16667"/>
              <a:gd name="adj4" fmla="val 66667"/>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uk-UA" sz="1400" b="1" dirty="0">
                <a:solidFill>
                  <a:srgbClr val="090E1F"/>
                </a:solidFill>
                <a:latin typeface="Times New Roman"/>
                <a:cs typeface="Times New Roman"/>
              </a:rPr>
              <a:t>Вагітні, які які були не</a:t>
            </a:r>
          </a:p>
          <a:p>
            <a:pPr algn="ctr">
              <a:defRPr/>
            </a:pPr>
            <a:r>
              <a:rPr lang="uk-UA" sz="1400" b="1" dirty="0">
                <a:solidFill>
                  <a:srgbClr val="090E1F"/>
                </a:solidFill>
                <a:latin typeface="Times New Roman"/>
                <a:cs typeface="Times New Roman"/>
              </a:rPr>
              <a:t> перебували на обліку </a:t>
            </a:r>
          </a:p>
          <a:p>
            <a:pPr algn="ctr">
              <a:defRPr/>
            </a:pPr>
            <a:r>
              <a:rPr lang="uk-UA" sz="1400" b="1" dirty="0">
                <a:solidFill>
                  <a:srgbClr val="090E1F"/>
                </a:solidFill>
                <a:latin typeface="Times New Roman"/>
                <a:cs typeface="Times New Roman"/>
              </a:rPr>
              <a:t>по вагітності у</a:t>
            </a:r>
          </a:p>
          <a:p>
            <a:pPr algn="ctr">
              <a:defRPr/>
            </a:pPr>
            <a:r>
              <a:rPr lang="uk-UA" sz="1400" b="1" dirty="0">
                <a:solidFill>
                  <a:srgbClr val="090E1F"/>
                </a:solidFill>
                <a:latin typeface="Times New Roman"/>
                <a:cs typeface="Times New Roman"/>
              </a:rPr>
              <a:t> допологовому періоді</a:t>
            </a:r>
            <a:r>
              <a:rPr lang="ru-RU" sz="1400" dirty="0">
                <a:solidFill>
                  <a:srgbClr val="090E1F"/>
                </a:solidFill>
                <a:latin typeface="Times New Roman"/>
                <a:cs typeface="Times New Roman"/>
              </a:rPr>
              <a:t> </a:t>
            </a:r>
          </a:p>
        </p:txBody>
      </p:sp>
      <p:sp>
        <p:nvSpPr>
          <p:cNvPr id="90123" name="Rectangle 11"/>
          <p:cNvSpPr>
            <a:spLocks noChangeArrowheads="1"/>
          </p:cNvSpPr>
          <p:nvPr/>
        </p:nvSpPr>
        <p:spPr bwMode="auto">
          <a:xfrm>
            <a:off x="9457267" y="2276476"/>
            <a:ext cx="2734733" cy="292419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uk-UA" sz="1000" b="1" i="1" dirty="0">
              <a:solidFill>
                <a:srgbClr val="090E1F"/>
              </a:solidFill>
            </a:endParaRPr>
          </a:p>
        </p:txBody>
      </p:sp>
      <p:sp>
        <p:nvSpPr>
          <p:cNvPr id="90124" name="Rectangle 12"/>
          <p:cNvSpPr>
            <a:spLocks noChangeArrowheads="1"/>
          </p:cNvSpPr>
          <p:nvPr/>
        </p:nvSpPr>
        <p:spPr bwMode="auto">
          <a:xfrm>
            <a:off x="3503086" y="2276476"/>
            <a:ext cx="2892470" cy="4581524"/>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ru-RU" sz="1000" b="1" dirty="0"/>
          </a:p>
        </p:txBody>
      </p:sp>
      <p:sp>
        <p:nvSpPr>
          <p:cNvPr id="90125" name="Rectangle 13"/>
          <p:cNvSpPr>
            <a:spLocks noChangeArrowheads="1"/>
          </p:cNvSpPr>
          <p:nvPr/>
        </p:nvSpPr>
        <p:spPr bwMode="auto">
          <a:xfrm>
            <a:off x="6576484" y="2276475"/>
            <a:ext cx="2783416" cy="3287028"/>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ru-RU" sz="1000" b="1" dirty="0"/>
          </a:p>
        </p:txBody>
      </p:sp>
      <p:sp>
        <p:nvSpPr>
          <p:cNvPr id="2" name="Прямоугольник 1"/>
          <p:cNvSpPr/>
          <p:nvPr/>
        </p:nvSpPr>
        <p:spPr>
          <a:xfrm>
            <a:off x="143933" y="2349500"/>
            <a:ext cx="2834612" cy="5262978"/>
          </a:xfrm>
          <a:prstGeom prst="rect">
            <a:avLst/>
          </a:prstGeom>
        </p:spPr>
        <p:txBody>
          <a:bodyPr wrap="square">
            <a:spAutoFit/>
          </a:bodyPr>
          <a:lstStyle/>
          <a:p>
            <a:pPr marL="171450" indent="-171450">
              <a:buFontTx/>
              <a:buChar char="-"/>
              <a:defRPr/>
            </a:pPr>
            <a:r>
              <a:rPr lang="uk-UA" sz="1400" b="1" dirty="0">
                <a:solidFill>
                  <a:srgbClr val="000000"/>
                </a:solidFill>
                <a:latin typeface="Times New Roman"/>
                <a:cs typeface="Times New Roman"/>
              </a:rPr>
              <a:t>обстеження з виявлення</a:t>
            </a:r>
          </a:p>
          <a:p>
            <a:pPr>
              <a:defRPr/>
            </a:pPr>
            <a:r>
              <a:rPr lang="uk-UA" sz="1400" b="1" dirty="0">
                <a:solidFill>
                  <a:srgbClr val="000000"/>
                </a:solidFill>
                <a:latin typeface="Times New Roman"/>
                <a:cs typeface="Times New Roman"/>
              </a:rPr>
              <a:t> серологічних маркерів ВІЛ </a:t>
            </a:r>
          </a:p>
          <a:p>
            <a:pPr>
              <a:defRPr/>
            </a:pPr>
            <a:r>
              <a:rPr lang="uk-UA" sz="1400" b="1" dirty="0">
                <a:solidFill>
                  <a:srgbClr val="000000"/>
                </a:solidFill>
                <a:latin typeface="Times New Roman"/>
                <a:cs typeface="Times New Roman"/>
              </a:rPr>
              <a:t>при взятті на облік по вагітності </a:t>
            </a:r>
          </a:p>
          <a:p>
            <a:pPr>
              <a:defRPr/>
            </a:pPr>
            <a:r>
              <a:rPr lang="uk-UA" sz="1400" b="1" dirty="0">
                <a:solidFill>
                  <a:srgbClr val="000000"/>
                </a:solidFill>
                <a:latin typeface="Times New Roman"/>
                <a:cs typeface="Times New Roman"/>
              </a:rPr>
              <a:t>здійснюється за кодом 109.1;</a:t>
            </a:r>
          </a:p>
          <a:p>
            <a:pPr>
              <a:defRPr/>
            </a:pPr>
            <a:endParaRPr lang="ru-RU" sz="1400" b="1" dirty="0">
              <a:solidFill>
                <a:srgbClr val="000000"/>
              </a:solidFill>
              <a:latin typeface="Times New Roman"/>
              <a:cs typeface="Times New Roman"/>
            </a:endParaRPr>
          </a:p>
          <a:p>
            <a:pPr marL="171450" indent="-171450">
              <a:buFontTx/>
              <a:buChar char="-"/>
              <a:defRPr/>
            </a:pPr>
            <a:r>
              <a:rPr lang="uk-UA" sz="1400" b="1" dirty="0">
                <a:solidFill>
                  <a:srgbClr val="000000"/>
                </a:solidFill>
                <a:latin typeface="Times New Roman"/>
                <a:cs typeface="Times New Roman"/>
              </a:rPr>
              <a:t>у разі негативного результату,</a:t>
            </a:r>
          </a:p>
          <a:p>
            <a:pPr>
              <a:defRPr/>
            </a:pPr>
            <a:r>
              <a:rPr lang="uk-UA" sz="1400" b="1" dirty="0">
                <a:solidFill>
                  <a:srgbClr val="000000"/>
                </a:solidFill>
                <a:latin typeface="Times New Roman"/>
                <a:cs typeface="Times New Roman"/>
              </a:rPr>
              <a:t> друге обстеження проводиться в </a:t>
            </a:r>
          </a:p>
          <a:p>
            <a:pPr>
              <a:defRPr/>
            </a:pPr>
            <a:r>
              <a:rPr lang="uk-UA" sz="1400" b="1" dirty="0">
                <a:solidFill>
                  <a:srgbClr val="000000"/>
                </a:solidFill>
                <a:latin typeface="Times New Roman"/>
                <a:cs typeface="Times New Roman"/>
              </a:rPr>
              <a:t>20-24 тижні вагітності за кодом </a:t>
            </a:r>
          </a:p>
          <a:p>
            <a:pPr>
              <a:defRPr/>
            </a:pPr>
            <a:r>
              <a:rPr lang="uk-UA" sz="1400" b="1" dirty="0">
                <a:solidFill>
                  <a:srgbClr val="000000"/>
                </a:solidFill>
                <a:latin typeface="Times New Roman"/>
                <a:cs typeface="Times New Roman"/>
              </a:rPr>
              <a:t>109.2;</a:t>
            </a:r>
          </a:p>
          <a:p>
            <a:pPr>
              <a:defRPr/>
            </a:pPr>
            <a:endParaRPr lang="ru-RU" sz="1400" b="1" dirty="0">
              <a:solidFill>
                <a:srgbClr val="000000"/>
              </a:solidFill>
              <a:latin typeface="Times New Roman"/>
              <a:cs typeface="Times New Roman"/>
            </a:endParaRPr>
          </a:p>
          <a:p>
            <a:pPr marL="171450" indent="-171450">
              <a:buFontTx/>
              <a:buChar char="-"/>
              <a:defRPr/>
            </a:pPr>
            <a:r>
              <a:rPr lang="uk-UA" sz="1400" b="1" dirty="0">
                <a:solidFill>
                  <a:srgbClr val="000000"/>
                </a:solidFill>
                <a:latin typeface="Times New Roman"/>
                <a:cs typeface="Times New Roman"/>
              </a:rPr>
              <a:t>у разі негативного результату, </a:t>
            </a:r>
          </a:p>
          <a:p>
            <a:pPr>
              <a:defRPr/>
            </a:pPr>
            <a:r>
              <a:rPr lang="uk-UA" sz="1400" b="1" dirty="0">
                <a:solidFill>
                  <a:srgbClr val="000000"/>
                </a:solidFill>
                <a:latin typeface="Times New Roman"/>
                <a:cs typeface="Times New Roman"/>
              </a:rPr>
              <a:t>третє обстеження за кодом </a:t>
            </a:r>
          </a:p>
          <a:p>
            <a:pPr>
              <a:defRPr/>
            </a:pPr>
            <a:r>
              <a:rPr lang="uk-UA" sz="1400" b="1" dirty="0">
                <a:solidFill>
                  <a:srgbClr val="000000"/>
                </a:solidFill>
                <a:latin typeface="Times New Roman"/>
                <a:cs typeface="Times New Roman"/>
              </a:rPr>
              <a:t>109.3 проводиться з </a:t>
            </a:r>
          </a:p>
          <a:p>
            <a:pPr>
              <a:defRPr/>
            </a:pPr>
            <a:r>
              <a:rPr lang="uk-UA" sz="1400" b="1" dirty="0">
                <a:solidFill>
                  <a:srgbClr val="000000"/>
                </a:solidFill>
                <a:latin typeface="Times New Roman"/>
                <a:cs typeface="Times New Roman"/>
              </a:rPr>
              <a:t>використанням швидких</a:t>
            </a:r>
          </a:p>
          <a:p>
            <a:pPr>
              <a:defRPr/>
            </a:pPr>
            <a:r>
              <a:rPr lang="uk-UA" sz="1400" b="1" dirty="0">
                <a:solidFill>
                  <a:srgbClr val="000000"/>
                </a:solidFill>
                <a:latin typeface="Times New Roman"/>
                <a:cs typeface="Times New Roman"/>
              </a:rPr>
              <a:t> (експрес) тестів в 32-36 тижнів </a:t>
            </a:r>
          </a:p>
          <a:p>
            <a:pPr>
              <a:defRPr/>
            </a:pPr>
            <a:r>
              <a:rPr lang="uk-UA" sz="1400" b="1" dirty="0">
                <a:solidFill>
                  <a:srgbClr val="000000"/>
                </a:solidFill>
                <a:latin typeface="Times New Roman"/>
                <a:cs typeface="Times New Roman"/>
              </a:rPr>
              <a:t>вагітності або під час пологів  </a:t>
            </a:r>
          </a:p>
          <a:p>
            <a:pPr>
              <a:defRPr/>
            </a:pPr>
            <a:r>
              <a:rPr lang="uk-UA" sz="1400" b="1" dirty="0">
                <a:solidFill>
                  <a:srgbClr val="000000"/>
                </a:solidFill>
                <a:latin typeface="Times New Roman"/>
                <a:cs typeface="Times New Roman"/>
              </a:rPr>
              <a:t>у наступних випадках: вагітна </a:t>
            </a:r>
          </a:p>
          <a:p>
            <a:pPr>
              <a:defRPr/>
            </a:pPr>
            <a:r>
              <a:rPr lang="uk-UA" sz="1400" b="1" dirty="0">
                <a:solidFill>
                  <a:srgbClr val="000000"/>
                </a:solidFill>
                <a:latin typeface="Times New Roman"/>
                <a:cs typeface="Times New Roman"/>
              </a:rPr>
              <a:t>відноситься до груп підвищеного </a:t>
            </a:r>
          </a:p>
          <a:p>
            <a:pPr>
              <a:defRPr/>
            </a:pPr>
            <a:r>
              <a:rPr lang="uk-UA" sz="1400" b="1" dirty="0">
                <a:solidFill>
                  <a:srgbClr val="000000"/>
                </a:solidFill>
                <a:latin typeface="Times New Roman"/>
                <a:cs typeface="Times New Roman"/>
              </a:rPr>
              <a:t>ризику щодо інфікування ВІЛ, </a:t>
            </a:r>
          </a:p>
          <a:p>
            <a:pPr>
              <a:defRPr/>
            </a:pPr>
            <a:r>
              <a:rPr lang="uk-UA" sz="1400" b="1" dirty="0">
                <a:solidFill>
                  <a:srgbClr val="000000"/>
                </a:solidFill>
                <a:latin typeface="Times New Roman"/>
                <a:cs typeface="Times New Roman"/>
              </a:rPr>
              <a:t>у випадках серодискордантних </a:t>
            </a:r>
          </a:p>
          <a:p>
            <a:pPr>
              <a:defRPr/>
            </a:pPr>
            <a:r>
              <a:rPr lang="uk-UA" sz="1400" b="1" dirty="0">
                <a:solidFill>
                  <a:srgbClr val="000000"/>
                </a:solidFill>
                <a:latin typeface="Times New Roman"/>
                <a:cs typeface="Times New Roman"/>
              </a:rPr>
              <a:t>пар (ВІЛ-негативна вагітна жінка, </a:t>
            </a:r>
          </a:p>
          <a:p>
            <a:pPr>
              <a:defRPr/>
            </a:pPr>
            <a:r>
              <a:rPr lang="uk-UA" sz="1400" b="1" dirty="0">
                <a:solidFill>
                  <a:srgbClr val="000000"/>
                </a:solidFill>
                <a:latin typeface="Times New Roman"/>
                <a:cs typeface="Times New Roman"/>
              </a:rPr>
              <a:t>ВІЛ-позитивний партнер).</a:t>
            </a:r>
            <a:endParaRPr lang="ru-RU" sz="1400" b="1" dirty="0">
              <a:solidFill>
                <a:srgbClr val="000000"/>
              </a:solidFill>
              <a:latin typeface="Times New Roman"/>
              <a:cs typeface="Times New Roman"/>
            </a:endParaRPr>
          </a:p>
        </p:txBody>
      </p:sp>
      <p:sp>
        <p:nvSpPr>
          <p:cNvPr id="3" name="Прямоугольник 2"/>
          <p:cNvSpPr/>
          <p:nvPr/>
        </p:nvSpPr>
        <p:spPr>
          <a:xfrm>
            <a:off x="3503084" y="2349501"/>
            <a:ext cx="2877352" cy="4401204"/>
          </a:xfrm>
          <a:prstGeom prst="rect">
            <a:avLst/>
          </a:prstGeom>
        </p:spPr>
        <p:txBody>
          <a:bodyPr wrap="square">
            <a:spAutoFit/>
          </a:bodyPr>
          <a:lstStyle/>
          <a:p>
            <a:pPr marL="171450" indent="-171450">
              <a:buFontTx/>
              <a:buChar char="-"/>
              <a:defRPr/>
            </a:pPr>
            <a:r>
              <a:rPr lang="uk-UA" sz="1400" b="1" dirty="0">
                <a:latin typeface="Times New Roman"/>
                <a:cs typeface="Times New Roman"/>
              </a:rPr>
              <a:t>обстеження з виявлення </a:t>
            </a:r>
          </a:p>
          <a:p>
            <a:pPr>
              <a:defRPr/>
            </a:pPr>
            <a:r>
              <a:rPr lang="uk-UA" sz="1400" b="1" dirty="0">
                <a:latin typeface="Times New Roman"/>
                <a:cs typeface="Times New Roman"/>
              </a:rPr>
              <a:t>серологічних маркерів ВІЛ </a:t>
            </a:r>
          </a:p>
          <a:p>
            <a:pPr>
              <a:defRPr/>
            </a:pPr>
            <a:r>
              <a:rPr lang="uk-UA" sz="1400" b="1" dirty="0">
                <a:latin typeface="Times New Roman"/>
                <a:cs typeface="Times New Roman"/>
              </a:rPr>
              <a:t>при взятті на облік по вагітності</a:t>
            </a:r>
          </a:p>
          <a:p>
            <a:pPr>
              <a:defRPr/>
            </a:pPr>
            <a:r>
              <a:rPr lang="uk-UA" sz="1400" b="1" dirty="0">
                <a:latin typeface="Times New Roman"/>
                <a:cs typeface="Times New Roman"/>
              </a:rPr>
              <a:t> здійснюється за кодом 109.1;</a:t>
            </a:r>
          </a:p>
          <a:p>
            <a:pPr marL="171450" indent="-171450">
              <a:buFontTx/>
              <a:buChar char="-"/>
              <a:defRPr/>
            </a:pPr>
            <a:r>
              <a:rPr lang="uk-UA" sz="1400" b="1" dirty="0" smtClean="0">
                <a:latin typeface="Times New Roman"/>
                <a:cs typeface="Times New Roman"/>
              </a:rPr>
              <a:t>у </a:t>
            </a:r>
            <a:r>
              <a:rPr lang="uk-UA" sz="1400" b="1" dirty="0">
                <a:latin typeface="Times New Roman"/>
                <a:cs typeface="Times New Roman"/>
              </a:rPr>
              <a:t>разі негативного результату, </a:t>
            </a:r>
          </a:p>
          <a:p>
            <a:pPr>
              <a:defRPr/>
            </a:pPr>
            <a:r>
              <a:rPr lang="uk-UA" sz="1400" b="1" dirty="0">
                <a:latin typeface="Times New Roman"/>
                <a:cs typeface="Times New Roman"/>
              </a:rPr>
              <a:t>друге обстеження проводиться</a:t>
            </a:r>
          </a:p>
          <a:p>
            <a:pPr>
              <a:defRPr/>
            </a:pPr>
            <a:r>
              <a:rPr lang="uk-UA" sz="1400" b="1" dirty="0">
                <a:latin typeface="Times New Roman"/>
                <a:cs typeface="Times New Roman"/>
              </a:rPr>
              <a:t> в 32-36 тижнів вагітності </a:t>
            </a:r>
          </a:p>
          <a:p>
            <a:pPr>
              <a:defRPr/>
            </a:pPr>
            <a:r>
              <a:rPr lang="uk-UA" sz="1400" b="1" dirty="0">
                <a:latin typeface="Times New Roman"/>
                <a:cs typeface="Times New Roman"/>
              </a:rPr>
              <a:t>за кодом 109.2;</a:t>
            </a:r>
          </a:p>
          <a:p>
            <a:pPr marL="171450" indent="-171450">
              <a:buFontTx/>
              <a:buChar char="-"/>
              <a:defRPr/>
            </a:pPr>
            <a:r>
              <a:rPr lang="uk-UA" sz="1400" b="1" dirty="0" smtClean="0">
                <a:latin typeface="Times New Roman"/>
                <a:cs typeface="Times New Roman"/>
              </a:rPr>
              <a:t>у </a:t>
            </a:r>
            <a:r>
              <a:rPr lang="uk-UA" sz="1400" b="1" dirty="0">
                <a:latin typeface="Times New Roman"/>
                <a:cs typeface="Times New Roman"/>
              </a:rPr>
              <a:t>разі негативного результату,</a:t>
            </a:r>
          </a:p>
          <a:p>
            <a:pPr>
              <a:defRPr/>
            </a:pPr>
            <a:r>
              <a:rPr lang="uk-UA" sz="1400" b="1" dirty="0">
                <a:latin typeface="Times New Roman"/>
                <a:cs typeface="Times New Roman"/>
              </a:rPr>
              <a:t> третє обстеження за кодом</a:t>
            </a:r>
          </a:p>
          <a:p>
            <a:pPr>
              <a:defRPr/>
            </a:pPr>
            <a:r>
              <a:rPr lang="uk-UA" sz="1400" b="1" dirty="0">
                <a:latin typeface="Times New Roman"/>
                <a:cs typeface="Times New Roman"/>
              </a:rPr>
              <a:t> 109. 3 проводиться  з </a:t>
            </a:r>
          </a:p>
          <a:p>
            <a:pPr>
              <a:defRPr/>
            </a:pPr>
            <a:r>
              <a:rPr lang="uk-UA" sz="1400" b="1" dirty="0">
                <a:latin typeface="Times New Roman"/>
                <a:cs typeface="Times New Roman"/>
              </a:rPr>
              <a:t>використанням швидких </a:t>
            </a:r>
          </a:p>
          <a:p>
            <a:pPr>
              <a:defRPr/>
            </a:pPr>
            <a:r>
              <a:rPr lang="uk-UA" sz="1400" b="1" dirty="0">
                <a:latin typeface="Times New Roman"/>
                <a:cs typeface="Times New Roman"/>
              </a:rPr>
              <a:t>(експрес) тестів під час пологів </a:t>
            </a:r>
          </a:p>
          <a:p>
            <a:pPr>
              <a:defRPr/>
            </a:pPr>
            <a:r>
              <a:rPr lang="uk-UA" sz="1400" b="1" dirty="0">
                <a:latin typeface="Times New Roman"/>
                <a:cs typeface="Times New Roman"/>
              </a:rPr>
              <a:t>у наступних випадках:   вагітна </a:t>
            </a:r>
          </a:p>
          <a:p>
            <a:pPr>
              <a:defRPr/>
            </a:pPr>
            <a:r>
              <a:rPr lang="uk-UA" sz="1400" b="1" dirty="0">
                <a:latin typeface="Times New Roman"/>
                <a:cs typeface="Times New Roman"/>
              </a:rPr>
              <a:t>відноситься до груп підвищеного</a:t>
            </a:r>
          </a:p>
          <a:p>
            <a:pPr>
              <a:defRPr/>
            </a:pPr>
            <a:r>
              <a:rPr lang="uk-UA" sz="1400" b="1" dirty="0">
                <a:latin typeface="Times New Roman"/>
                <a:cs typeface="Times New Roman"/>
              </a:rPr>
              <a:t> ризику щодо інфікування ВІЛ,</a:t>
            </a:r>
          </a:p>
          <a:p>
            <a:pPr>
              <a:defRPr/>
            </a:pPr>
            <a:r>
              <a:rPr lang="uk-UA" sz="1400" b="1" dirty="0">
                <a:latin typeface="Times New Roman"/>
                <a:cs typeface="Times New Roman"/>
              </a:rPr>
              <a:t> у випадках серодискордантних </a:t>
            </a:r>
          </a:p>
          <a:p>
            <a:pPr>
              <a:defRPr/>
            </a:pPr>
            <a:r>
              <a:rPr lang="uk-UA" sz="1400" b="1" dirty="0">
                <a:latin typeface="Times New Roman"/>
                <a:cs typeface="Times New Roman"/>
              </a:rPr>
              <a:t>пар (ВІЛ-негативна вагітна жінка,</a:t>
            </a:r>
          </a:p>
          <a:p>
            <a:pPr>
              <a:defRPr/>
            </a:pPr>
            <a:r>
              <a:rPr lang="uk-UA" sz="1400" b="1" dirty="0">
                <a:latin typeface="Times New Roman"/>
                <a:cs typeface="Times New Roman"/>
              </a:rPr>
              <a:t> ВІЛ-позитивний партнер).</a:t>
            </a:r>
            <a:endParaRPr lang="ru-RU" sz="1400" b="1" dirty="0">
              <a:latin typeface="Times New Roman"/>
              <a:cs typeface="Times New Roman"/>
            </a:endParaRPr>
          </a:p>
        </p:txBody>
      </p:sp>
      <p:sp>
        <p:nvSpPr>
          <p:cNvPr id="25615" name="Прямоугольник 4"/>
          <p:cNvSpPr>
            <a:spLocks noChangeArrowheads="1"/>
          </p:cNvSpPr>
          <p:nvPr/>
        </p:nvSpPr>
        <p:spPr bwMode="auto">
          <a:xfrm>
            <a:off x="9495976" y="2291594"/>
            <a:ext cx="2478681" cy="284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uk-UA" sz="1100" b="1" dirty="0">
                <a:latin typeface="Times New Roman"/>
                <a:cs typeface="Times New Roman"/>
              </a:rPr>
              <a:t>Вагітні, які не перебували на</a:t>
            </a:r>
          </a:p>
          <a:p>
            <a:r>
              <a:rPr lang="uk-UA" sz="1100" b="1" dirty="0">
                <a:latin typeface="Times New Roman"/>
                <a:cs typeface="Times New Roman"/>
              </a:rPr>
              <a:t> </a:t>
            </a:r>
            <a:r>
              <a:rPr lang="uk-UA" sz="1200" b="1" dirty="0">
                <a:latin typeface="Times New Roman"/>
                <a:cs typeface="Times New Roman"/>
              </a:rPr>
              <a:t>обліку по вагітності у </a:t>
            </a:r>
          </a:p>
          <a:p>
            <a:r>
              <a:rPr lang="uk-UA" sz="1200" b="1" dirty="0">
                <a:latin typeface="Times New Roman"/>
                <a:cs typeface="Times New Roman"/>
              </a:rPr>
              <a:t>допологовому періоді,  </a:t>
            </a:r>
          </a:p>
          <a:p>
            <a:r>
              <a:rPr lang="uk-UA" sz="1200" b="1" dirty="0">
                <a:latin typeface="Times New Roman"/>
                <a:cs typeface="Times New Roman"/>
              </a:rPr>
              <a:t>не мають відомостей  </a:t>
            </a:r>
          </a:p>
          <a:p>
            <a:r>
              <a:rPr lang="uk-UA" sz="1200" b="1" dirty="0">
                <a:latin typeface="Times New Roman"/>
                <a:cs typeface="Times New Roman"/>
              </a:rPr>
              <a:t>в обмінній карті пологового </a:t>
            </a:r>
          </a:p>
          <a:p>
            <a:r>
              <a:rPr lang="uk-UA" sz="1200" b="1" dirty="0">
                <a:latin typeface="Times New Roman"/>
                <a:cs typeface="Times New Roman"/>
              </a:rPr>
              <a:t>будинку, пологового </a:t>
            </a:r>
          </a:p>
          <a:p>
            <a:r>
              <a:rPr lang="uk-UA" sz="1200" b="1" dirty="0">
                <a:latin typeface="Times New Roman"/>
                <a:cs typeface="Times New Roman"/>
              </a:rPr>
              <a:t>відділення лікарні (форма №</a:t>
            </a:r>
          </a:p>
          <a:p>
            <a:r>
              <a:rPr lang="uk-UA" sz="1200" b="1" dirty="0">
                <a:latin typeface="Times New Roman"/>
                <a:cs typeface="Times New Roman"/>
              </a:rPr>
              <a:t> 113/о) або довідки </a:t>
            </a:r>
          </a:p>
          <a:p>
            <a:r>
              <a:rPr lang="uk-UA" sz="1200" b="1" dirty="0">
                <a:latin typeface="Times New Roman"/>
                <a:cs typeface="Times New Roman"/>
              </a:rPr>
              <a:t>про результати</a:t>
            </a:r>
          </a:p>
          <a:p>
            <a:r>
              <a:rPr lang="uk-UA" sz="1200" b="1" dirty="0">
                <a:latin typeface="Times New Roman"/>
                <a:cs typeface="Times New Roman"/>
              </a:rPr>
              <a:t> досліджень з виявлення </a:t>
            </a:r>
          </a:p>
          <a:p>
            <a:r>
              <a:rPr lang="uk-UA" sz="1200" b="1" dirty="0">
                <a:latin typeface="Times New Roman"/>
                <a:cs typeface="Times New Roman"/>
              </a:rPr>
              <a:t>серологічних маркерів ВІЛ,</a:t>
            </a:r>
          </a:p>
          <a:p>
            <a:r>
              <a:rPr lang="uk-UA" sz="1200" b="1" dirty="0">
                <a:latin typeface="Times New Roman"/>
                <a:cs typeface="Times New Roman"/>
              </a:rPr>
              <a:t>  обстежуються  з </a:t>
            </a:r>
          </a:p>
          <a:p>
            <a:r>
              <a:rPr lang="uk-UA" sz="1200" b="1" dirty="0">
                <a:latin typeface="Times New Roman"/>
                <a:cs typeface="Times New Roman"/>
              </a:rPr>
              <a:t>використанням швидких </a:t>
            </a:r>
          </a:p>
          <a:p>
            <a:r>
              <a:rPr lang="uk-UA" sz="1200" b="1" dirty="0">
                <a:latin typeface="Times New Roman"/>
                <a:cs typeface="Times New Roman"/>
              </a:rPr>
              <a:t>(експрес) тестів  під час або </a:t>
            </a:r>
          </a:p>
          <a:p>
            <a:r>
              <a:rPr lang="uk-UA" sz="1200" b="1" dirty="0">
                <a:latin typeface="Times New Roman"/>
                <a:cs typeface="Times New Roman"/>
              </a:rPr>
              <a:t>відразу після пологів</a:t>
            </a:r>
            <a:r>
              <a:rPr lang="ru-RU" sz="1200" b="1" dirty="0">
                <a:latin typeface="Times New Roman"/>
                <a:cs typeface="Times New Roman"/>
              </a:rPr>
              <a:t> </a:t>
            </a:r>
          </a:p>
        </p:txBody>
      </p:sp>
      <p:sp>
        <p:nvSpPr>
          <p:cNvPr id="17" name="Прямоугольник 16"/>
          <p:cNvSpPr/>
          <p:nvPr/>
        </p:nvSpPr>
        <p:spPr>
          <a:xfrm>
            <a:off x="6576484" y="2349500"/>
            <a:ext cx="2873214" cy="2893100"/>
          </a:xfrm>
          <a:prstGeom prst="rect">
            <a:avLst/>
          </a:prstGeom>
        </p:spPr>
        <p:txBody>
          <a:bodyPr wrap="square">
            <a:spAutoFit/>
          </a:bodyPr>
          <a:lstStyle/>
          <a:p>
            <a:pPr>
              <a:defRPr/>
            </a:pPr>
            <a:r>
              <a:rPr lang="uk-UA" sz="1100" dirty="0"/>
              <a:t>- </a:t>
            </a:r>
            <a:r>
              <a:rPr lang="uk-UA" sz="1400" dirty="0">
                <a:latin typeface="Times New Roman"/>
                <a:cs typeface="Times New Roman"/>
              </a:rPr>
              <a:t>обстеження з виявлення </a:t>
            </a:r>
          </a:p>
          <a:p>
            <a:pPr>
              <a:defRPr/>
            </a:pPr>
            <a:r>
              <a:rPr lang="uk-UA" sz="1400" dirty="0">
                <a:latin typeface="Times New Roman"/>
                <a:cs typeface="Times New Roman"/>
              </a:rPr>
              <a:t>серологічних маркерів ВІЛ </a:t>
            </a:r>
          </a:p>
          <a:p>
            <a:pPr>
              <a:defRPr/>
            </a:pPr>
            <a:r>
              <a:rPr lang="uk-UA" sz="1400" dirty="0">
                <a:latin typeface="Times New Roman"/>
                <a:cs typeface="Times New Roman"/>
              </a:rPr>
              <a:t>при взятті на облік по вагітнос</a:t>
            </a:r>
          </a:p>
          <a:p>
            <a:pPr>
              <a:defRPr/>
            </a:pPr>
            <a:r>
              <a:rPr lang="uk-UA" sz="1400" dirty="0">
                <a:latin typeface="Times New Roman"/>
                <a:cs typeface="Times New Roman"/>
              </a:rPr>
              <a:t>ті здійснюється за кодом 109.1</a:t>
            </a:r>
          </a:p>
          <a:p>
            <a:pPr>
              <a:defRPr/>
            </a:pPr>
            <a:endParaRPr lang="ru-RU" sz="1400" dirty="0">
              <a:latin typeface="Times New Roman"/>
              <a:cs typeface="Times New Roman"/>
            </a:endParaRPr>
          </a:p>
          <a:p>
            <a:pPr marL="171450" indent="-171450">
              <a:buFontTx/>
              <a:buChar char="-"/>
              <a:defRPr/>
            </a:pPr>
            <a:r>
              <a:rPr lang="uk-UA" sz="1400" dirty="0">
                <a:latin typeface="Times New Roman"/>
                <a:cs typeface="Times New Roman"/>
              </a:rPr>
              <a:t>у разі негативного результату,</a:t>
            </a:r>
          </a:p>
          <a:p>
            <a:pPr>
              <a:defRPr/>
            </a:pPr>
            <a:r>
              <a:rPr lang="uk-UA" sz="1400" dirty="0">
                <a:latin typeface="Times New Roman"/>
                <a:cs typeface="Times New Roman"/>
              </a:rPr>
              <a:t> друге обстеження  за кодом </a:t>
            </a:r>
          </a:p>
          <a:p>
            <a:pPr>
              <a:defRPr/>
            </a:pPr>
            <a:r>
              <a:rPr lang="uk-UA" sz="1400" dirty="0">
                <a:latin typeface="Times New Roman"/>
                <a:cs typeface="Times New Roman"/>
              </a:rPr>
              <a:t>109.2   проводиться </a:t>
            </a:r>
          </a:p>
          <a:p>
            <a:pPr>
              <a:defRPr/>
            </a:pPr>
            <a:r>
              <a:rPr lang="uk-UA" sz="1400" dirty="0">
                <a:latin typeface="Times New Roman"/>
                <a:cs typeface="Times New Roman"/>
              </a:rPr>
              <a:t> з використанням швидких</a:t>
            </a:r>
          </a:p>
          <a:p>
            <a:pPr>
              <a:defRPr/>
            </a:pPr>
            <a:r>
              <a:rPr lang="uk-UA" sz="1400" dirty="0">
                <a:latin typeface="Times New Roman"/>
                <a:cs typeface="Times New Roman"/>
              </a:rPr>
              <a:t> (експрес) тестів  </a:t>
            </a:r>
          </a:p>
          <a:p>
            <a:pPr>
              <a:defRPr/>
            </a:pPr>
            <a:r>
              <a:rPr lang="uk-UA" sz="1400" dirty="0">
                <a:latin typeface="Times New Roman"/>
                <a:cs typeface="Times New Roman"/>
              </a:rPr>
              <a:t>при надходженні до </a:t>
            </a:r>
          </a:p>
          <a:p>
            <a:pPr>
              <a:defRPr/>
            </a:pPr>
            <a:r>
              <a:rPr lang="uk-UA" sz="1400" dirty="0">
                <a:latin typeface="Times New Roman"/>
                <a:cs typeface="Times New Roman"/>
              </a:rPr>
              <a:t>пологового стаціонару </a:t>
            </a:r>
          </a:p>
          <a:p>
            <a:pPr>
              <a:defRPr/>
            </a:pPr>
            <a:r>
              <a:rPr lang="uk-UA" sz="1400" dirty="0">
                <a:latin typeface="Times New Roman"/>
                <a:cs typeface="Times New Roman"/>
              </a:rPr>
              <a:t>для розродження.</a:t>
            </a:r>
            <a:endParaRPr lang="ru-RU" sz="1400" dirty="0">
              <a:latin typeface="Times New Roman"/>
              <a:cs typeface="Times New Roman"/>
            </a:endParaRPr>
          </a:p>
        </p:txBody>
      </p:sp>
    </p:spTree>
    <p:extLst>
      <p:ext uri="{BB962C8B-B14F-4D97-AF65-F5344CB8AC3E}">
        <p14:creationId xmlns:p14="http://schemas.microsoft.com/office/powerpoint/2010/main" val="33560414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Настроювані 13">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4173</Words>
  <Application>Microsoft Macintosh PowerPoint</Application>
  <PresentationFormat>Другой</PresentationFormat>
  <Paragraphs>344</Paragraphs>
  <Slides>22</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Організація медичної допомоги ВІЛ-інфікованим вагітним, роділлям, породіллям у закладах, що надають первинну медичну допомогу </vt:lpstr>
      <vt:lpstr>ЗАГАЛЬНІ ПРАВОВІ ВИМОГИ ППМД</vt:lpstr>
      <vt:lpstr>ПЕРВИННА МЕДИЧНА ДОПОМОГА</vt:lpstr>
      <vt:lpstr>Презентация PowerPoint</vt:lpstr>
      <vt:lpstr>Конвенція про права людини </vt:lpstr>
      <vt:lpstr>Незаконне розголошення лікарської таємниці (ст. 145 Кримінального кодексу)</vt:lpstr>
      <vt:lpstr>Сучасні консультативні технології ЛЗП-СЛ</vt:lpstr>
      <vt:lpstr>ВООЗ: скринінг на ВІЛ вагітних</vt:lpstr>
      <vt:lpstr>Обстеження на ВІЛ</vt:lpstr>
      <vt:lpstr>Швидкі тести для виявлення антитіл до ВІЛ</vt:lpstr>
      <vt:lpstr>ПЕРВИННЕ  ПІСЛЯТЕСТОВЕ   КОНСУЛЬТУВАННЯ ПРИ ПОЗИТИВНОМУ РЕЗУЛЬТАТІ ТЕСТУ</vt:lpstr>
      <vt:lpstr>Інформована згода пацієнта на тестування</vt:lpstr>
      <vt:lpstr>Післятестове консультування: відповідальність ВІЛ-інфікованого пацієнта</vt:lpstr>
      <vt:lpstr>Післятестове консультування</vt:lpstr>
      <vt:lpstr>Алгоритм дій ЛЗП-СЛ</vt:lpstr>
      <vt:lpstr>Презентация PowerPoint</vt:lpstr>
      <vt:lpstr>  СКРИНІНГ симптомів залежності відповідно до Міжнародної класифікації хвороб 10-го перегляду  </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ok</dc:creator>
  <cp:lastModifiedBy>Nadiia Zhylka</cp:lastModifiedBy>
  <cp:revision>19</cp:revision>
  <dcterms:created xsi:type="dcterms:W3CDTF">2014-10-28T18:38:25Z</dcterms:created>
  <dcterms:modified xsi:type="dcterms:W3CDTF">2016-09-07T08:54:11Z</dcterms:modified>
</cp:coreProperties>
</file>