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63" r:id="rId4"/>
    <p:sldId id="264" r:id="rId5"/>
    <p:sldId id="265" r:id="rId6"/>
    <p:sldId id="266" r:id="rId7"/>
    <p:sldId id="268" r:id="rId8"/>
    <p:sldId id="267" r:id="rId9"/>
    <p:sldId id="26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A33"/>
    <a:srgbClr val="55DB77"/>
    <a:srgbClr val="DB58D6"/>
    <a:srgbClr val="009EE3"/>
    <a:srgbClr val="009E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82353" autoAdjust="0"/>
  </p:normalViewPr>
  <p:slideViewPr>
    <p:cSldViewPr snapToGrid="0">
      <p:cViewPr varScale="1">
        <p:scale>
          <a:sx n="65" d="100"/>
          <a:sy n="65" d="100"/>
        </p:scale>
        <p:origin x="-72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4A212-DE11-D840-8D9F-A1216875AD9A}" type="datetimeFigureOut">
              <a:rPr lang="ru-RU" smtClean="0"/>
              <a:t>14.01.2017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BEECD-A3CF-414C-ABA7-8304168D4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452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uk-U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собливості стосуються у випадках пологів у жінок, які не приймали АРВ-лікування під час вагітності або ВІЛ-позитивний статус встановлений безпосередньо перед та під час пологів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BEECD-A3CF-414C-ABA7-8304168D416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833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 жінок з різними показниками ВН кесарів розтин знижує ризик передачі ВІЛ на 80 %. Згідно з Європейським дослідженням захисний ефект кесаревого розтину відзначається у жінок з віремією &gt; 400 копій/мл.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BEECD-A3CF-414C-ABA7-8304168D416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434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Порядок </a:t>
            </a:r>
            <a:r>
              <a:rPr lang="ru-RU" dirty="0" err="1" smtClean="0"/>
              <a:t>акушерської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на </a:t>
            </a:r>
            <a:r>
              <a:rPr lang="ru-RU" dirty="0" err="1" smtClean="0"/>
              <a:t>меті</a:t>
            </a:r>
            <a:r>
              <a:rPr lang="ru-RU" dirty="0" smtClean="0"/>
              <a:t> </a:t>
            </a:r>
            <a:r>
              <a:rPr lang="ru-RU" dirty="0" err="1" smtClean="0"/>
              <a:t>уникнення</a:t>
            </a:r>
            <a:r>
              <a:rPr lang="ru-RU" dirty="0" smtClean="0"/>
              <a:t> </a:t>
            </a:r>
            <a:r>
              <a:rPr lang="ru-RU" dirty="0" err="1" smtClean="0"/>
              <a:t>необгрунтованих</a:t>
            </a:r>
            <a:r>
              <a:rPr lang="ru-RU" dirty="0" smtClean="0"/>
              <a:t> </a:t>
            </a:r>
            <a:r>
              <a:rPr lang="ru-RU" dirty="0" err="1" smtClean="0"/>
              <a:t>акушерських</a:t>
            </a:r>
            <a:r>
              <a:rPr lang="ru-RU" dirty="0" smtClean="0"/>
              <a:t> </a:t>
            </a:r>
            <a:r>
              <a:rPr lang="ru-RU" dirty="0" err="1" smtClean="0"/>
              <a:t>втручань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BEECD-A3CF-414C-ABA7-8304168D416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866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Провести </a:t>
            </a:r>
            <a:r>
              <a:rPr lang="ru-RU" dirty="0" err="1" smtClean="0"/>
              <a:t>консультування</a:t>
            </a:r>
            <a:r>
              <a:rPr lang="ru-RU" dirty="0" smtClean="0"/>
              <a:t> з </a:t>
            </a:r>
            <a:r>
              <a:rPr lang="ru-RU" dirty="0" err="1" smtClean="0"/>
              <a:t>можливих</a:t>
            </a:r>
            <a:r>
              <a:rPr lang="ru-RU" dirty="0" smtClean="0"/>
              <a:t> </a:t>
            </a:r>
            <a:r>
              <a:rPr lang="ru-RU" dirty="0" err="1" smtClean="0"/>
              <a:t>ризиків</a:t>
            </a:r>
            <a:r>
              <a:rPr lang="ru-RU" dirty="0" smtClean="0"/>
              <a:t> та </a:t>
            </a:r>
            <a:r>
              <a:rPr lang="ru-RU" dirty="0" err="1" smtClean="0"/>
              <a:t>звпропо</a:t>
            </a:r>
            <a:r>
              <a:rPr lang="uk-UA" dirty="0" smtClean="0"/>
              <a:t>н</a:t>
            </a:r>
            <a:r>
              <a:rPr lang="ru-RU" dirty="0" err="1" smtClean="0"/>
              <a:t>увати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оптимальний</a:t>
            </a:r>
            <a:r>
              <a:rPr lang="ru-RU" baseline="0" dirty="0" smtClean="0"/>
              <a:t> метод ППМД – </a:t>
            </a:r>
            <a:r>
              <a:rPr lang="ru-RU" baseline="0" dirty="0" err="1" smtClean="0"/>
              <a:t>кесарів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розтин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BEECD-A3CF-414C-ABA7-8304168D416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187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 спонтанних пологах або при передчасному відходженні вод одноразовий прийом невірапіну зменшує ризик інфікування на 50 %.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BEECD-A3CF-414C-ABA7-8304168D416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28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Резистентність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є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чинником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невдач</a:t>
            </a:r>
            <a:r>
              <a:rPr lang="ru-RU" baseline="0" dirty="0" smtClean="0"/>
              <a:t> у ППМД </a:t>
            </a:r>
            <a:r>
              <a:rPr lang="ru-RU" baseline="0" dirty="0" err="1" smtClean="0"/>
              <a:t>навіть</a:t>
            </a:r>
            <a:r>
              <a:rPr lang="ru-RU" baseline="0" dirty="0" smtClean="0"/>
              <a:t> за </a:t>
            </a:r>
            <a:r>
              <a:rPr lang="ru-RU" baseline="0" dirty="0" err="1" smtClean="0"/>
              <a:t>умови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вимогкого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рівня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прихильності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вагітної</a:t>
            </a:r>
            <a:r>
              <a:rPr lang="ru-RU" baseline="0" dirty="0" smtClean="0"/>
              <a:t> до ППМД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BEECD-A3CF-414C-ABA7-8304168D416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494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Проведення амніоцентезу і біопсії хоріона здійснюється  за показаннями. Окрім інших ризиків, пов’язаних з виконанням амніоцентезу і біопсії хоріона, виникає ризик передачі ВІЛ плоду. Знизити його можна з допомогою заздалегідь призначеної АРТ. У зв'язку з цим амніоцентез і біопсію хоріона не слід виконувати до оцінки ВІЛ- статусу. </a:t>
            </a:r>
            <a:r>
              <a:rPr lang="uk-UA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Якщо підтвердиться діагноз ВІЛ-інфекції, амніоцентез і біопсію хоріона слід відкласти до проведення АРТ і пригнічення реплікації вірусу.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BEECD-A3CF-414C-ABA7-8304168D416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5037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mtClean="0"/>
              <a:t>Прокоментувати слайд.</a:t>
            </a:r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BEECD-A3CF-414C-ABA7-8304168D416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908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и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09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" y="5480217"/>
            <a:ext cx="4495083" cy="137778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uk-UA" dirty="0" smtClean="0"/>
              <a:t>ЗРАЗОК ЗАГОЛОВКА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770001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dirty="0" smtClean="0"/>
              <a:t>Зразок підзаголовка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7006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</p:spTree>
    <p:extLst>
      <p:ext uri="{BB962C8B-B14F-4D97-AF65-F5344CB8AC3E}">
        <p14:creationId xmlns:p14="http://schemas.microsoft.com/office/powerpoint/2010/main" val="885082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467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ристуваць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7"/>
            <a:ext cx="12192000" cy="686409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6760" y="1657000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>
          <a:xfrm>
            <a:off x="746760" y="46418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4E23968-035C-4A24-ABB1-19B410995447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7" name="Прямокутник 6"/>
          <p:cNvSpPr/>
          <p:nvPr userDrawn="1"/>
        </p:nvSpPr>
        <p:spPr>
          <a:xfrm>
            <a:off x="746760" y="6160770"/>
            <a:ext cx="3543300" cy="6972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www.ucdc.gov.ua</a:t>
            </a:r>
            <a:endParaRPr lang="ru-RU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93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09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6763"/>
            <a:ext cx="3845490" cy="138330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uk-UA" dirty="0" smtClean="0"/>
              <a:t>ЗРАЗОК ЗАГОЛОВКА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768858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70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463041"/>
            <a:ext cx="10515600" cy="4526279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933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117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1850" y="1686879"/>
            <a:ext cx="10515600" cy="2302192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uk-UA" dirty="0" smtClean="0"/>
              <a:t>ЗРАЗОК ЗАГОЛОВКА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063683"/>
            <a:ext cx="8346440" cy="111410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</p:spTree>
    <p:extLst>
      <p:ext uri="{BB962C8B-B14F-4D97-AF65-F5344CB8AC3E}">
        <p14:creationId xmlns:p14="http://schemas.microsoft.com/office/powerpoint/2010/main" val="114475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561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1079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32683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15074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32683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15074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841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347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E23968-035C-4A24-ABB1-19B410995447}" type="datetimeFigureOut">
              <a:rPr lang="ru-RU" smtClean="0"/>
              <a:t>14.01.2017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7778D7-4318-4532-99DE-EB79600630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012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</p:spTree>
    <p:extLst>
      <p:ext uri="{BB962C8B-B14F-4D97-AF65-F5344CB8AC3E}">
        <p14:creationId xmlns:p14="http://schemas.microsoft.com/office/powerpoint/2010/main" val="1321959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"/>
            <a:ext cx="12185231" cy="6860286"/>
          </a:xfrm>
          <a:prstGeom prst="rect">
            <a:avLst/>
          </a:prstGeom>
        </p:spPr>
      </p:pic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dirty="0" smtClean="0"/>
              <a:t>Зразок заголовка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463041"/>
            <a:ext cx="10515600" cy="4514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394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rgbClr val="009EE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>
                <a:latin typeface="Times New Roman"/>
                <a:cs typeface="Times New Roman"/>
              </a:rPr>
              <a:t>Особливості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акушерської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допомоги</a:t>
            </a:r>
            <a:r>
              <a:rPr lang="ru-RU" dirty="0">
                <a:latin typeface="Times New Roman"/>
                <a:cs typeface="Times New Roman"/>
              </a:rPr>
              <a:t> при </a:t>
            </a:r>
            <a:r>
              <a:rPr lang="ru-RU" dirty="0" err="1">
                <a:latin typeface="Times New Roman"/>
                <a:cs typeface="Times New Roman"/>
              </a:rPr>
              <a:t>проведенні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профілактики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передачі</a:t>
            </a:r>
            <a:r>
              <a:rPr lang="ru-RU" dirty="0">
                <a:latin typeface="Times New Roman"/>
                <a:cs typeface="Times New Roman"/>
              </a:rPr>
              <a:t> ВІЛ </a:t>
            </a:r>
            <a:r>
              <a:rPr lang="ru-RU" dirty="0" err="1">
                <a:latin typeface="Times New Roman"/>
                <a:cs typeface="Times New Roman"/>
              </a:rPr>
              <a:t>від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матері</a:t>
            </a:r>
            <a:r>
              <a:rPr lang="ru-RU" dirty="0">
                <a:latin typeface="Times New Roman"/>
                <a:cs typeface="Times New Roman"/>
              </a:rPr>
              <a:t> до </a:t>
            </a:r>
            <a:r>
              <a:rPr lang="ru-RU" dirty="0" err="1">
                <a:latin typeface="Times New Roman"/>
                <a:cs typeface="Times New Roman"/>
              </a:rPr>
              <a:t>дитини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 </a:t>
            </a:r>
            <a:endParaRPr lang="ru-RU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5988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>
                <a:latin typeface="Times New Roman"/>
                <a:cs typeface="Times New Roman"/>
              </a:rPr>
              <a:t>Метод розродження: </a:t>
            </a:r>
            <a:br>
              <a:rPr lang="uk-UA" dirty="0">
                <a:latin typeface="Times New Roman"/>
                <a:cs typeface="Times New Roman"/>
              </a:rPr>
            </a:br>
            <a:r>
              <a:rPr lang="uk-UA" dirty="0">
                <a:latin typeface="Times New Roman"/>
                <a:cs typeface="Times New Roman"/>
              </a:rPr>
              <a:t>кесарів розтин</a:t>
            </a:r>
            <a:r>
              <a:rPr lang="ru-RU" dirty="0">
                <a:latin typeface="Times New Roman"/>
                <a:cs typeface="Times New Roman"/>
              </a:rPr>
              <a:t> </a:t>
            </a:r>
            <a:br>
              <a:rPr lang="ru-RU" dirty="0">
                <a:latin typeface="Times New Roman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4816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3"/>
          <p:cNvSpPr/>
          <p:nvPr/>
        </p:nvSpPr>
        <p:spPr>
          <a:xfrm>
            <a:off x="674715" y="277792"/>
            <a:ext cx="10378703" cy="1944548"/>
          </a:xfrm>
          <a:prstGeom prst="downArrowCallou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93006" y="308464"/>
            <a:ext cx="992227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latin typeface="Times New Roman"/>
                <a:cs typeface="Times New Roman"/>
              </a:rPr>
              <a:t>У разі спонтанних вагінальних пологів – консервативне безпечне ведення пологів</a:t>
            </a:r>
            <a:r>
              <a:rPr lang="ru-RU" sz="3200" b="1" dirty="0"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58136" y="2207590"/>
            <a:ext cx="9942124" cy="555584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73662" y="4316225"/>
            <a:ext cx="9942124" cy="555584"/>
          </a:xfrm>
          <a:prstGeom prst="roundRect">
            <a:avLst/>
          </a:prstGeom>
          <a:solidFill>
            <a:srgbClr val="FFFA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96060" y="2842113"/>
            <a:ext cx="9942124" cy="555584"/>
          </a:xfrm>
          <a:prstGeom prst="roundRect">
            <a:avLst/>
          </a:prstGeom>
          <a:solidFill>
            <a:srgbClr val="DB58D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50498" y="5059055"/>
            <a:ext cx="9942124" cy="555584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57640" y="3592100"/>
            <a:ext cx="9942124" cy="555584"/>
          </a:xfrm>
          <a:prstGeom prst="roundRect">
            <a:avLst/>
          </a:prstGeom>
          <a:solidFill>
            <a:srgbClr val="55DB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156103" y="2161588"/>
            <a:ext cx="96233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/>
                <a:cs typeface="Times New Roman"/>
              </a:rPr>
              <a:t>уникати необґрунтованих вагінальних обстежень</a:t>
            </a:r>
            <a:r>
              <a:rPr lang="ru-RU" sz="2400" b="1" dirty="0"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020889" y="2930421"/>
            <a:ext cx="7351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/>
                <a:cs typeface="Times New Roman"/>
              </a:rPr>
              <a:t>санація пологових шляхів</a:t>
            </a:r>
            <a:r>
              <a:rPr lang="ru-RU" sz="2400" b="1" dirty="0"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90969" y="3610045"/>
            <a:ext cx="96559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latin typeface="Times New Roman"/>
                <a:cs typeface="Times New Roman"/>
              </a:rPr>
              <a:t>не рекомендується рутинне проведення амніотомії, епізіотомії, інвазивного моніторингу, накладання акушерських щипців, вакуум-екстрактора</a:t>
            </a:r>
            <a:r>
              <a:rPr lang="ru-RU" b="1" dirty="0"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09555" y="4293810"/>
            <a:ext cx="97861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latin typeface="Times New Roman"/>
                <a:cs typeface="Times New Roman"/>
              </a:rPr>
              <a:t>запобігати довготривалим пологам, за необхідності призначати родопідсилення за визначеною тактикою у відповідному клінічному </a:t>
            </a:r>
            <a:r>
              <a:rPr lang="uk-UA" dirty="0"/>
              <a:t>протоколі</a:t>
            </a:r>
            <a:r>
              <a:rPr lang="ru-RU" dirty="0"/>
              <a:t>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123536" y="5148871"/>
            <a:ext cx="97210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latin typeface="Times New Roman"/>
                <a:cs typeface="Times New Roman"/>
              </a:rPr>
              <a:t>профілактика післяпологової кровотечі та септичних ускладнень</a:t>
            </a:r>
            <a:r>
              <a:rPr lang="ru-RU" sz="2400" b="1" dirty="0">
                <a:latin typeface="Times New Roman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8384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стиугольник 3"/>
          <p:cNvSpPr/>
          <p:nvPr/>
        </p:nvSpPr>
        <p:spPr>
          <a:xfrm>
            <a:off x="2670435" y="293042"/>
            <a:ext cx="7555375" cy="5030557"/>
          </a:xfrm>
          <a:prstGeom prst="hexagon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324814" y="1298505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36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За </a:t>
            </a:r>
            <a:r>
              <a:rPr lang="uk-UA" sz="3600" b="1" dirty="0">
                <a:solidFill>
                  <a:schemeClr val="bg1"/>
                </a:solidFill>
                <a:latin typeface="Times New Roman"/>
                <a:cs typeface="Times New Roman"/>
              </a:rPr>
              <a:t>умови початку пологової діяльності або безводного періоду до 4-х годин запропонувати кесарів розтин</a:t>
            </a:r>
            <a:r>
              <a:rPr lang="ru-RU" sz="3600" b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6802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носка 3 (граница и черта) 4"/>
          <p:cNvSpPr/>
          <p:nvPr/>
        </p:nvSpPr>
        <p:spPr>
          <a:xfrm>
            <a:off x="4412730" y="407003"/>
            <a:ext cx="6317857" cy="4183990"/>
          </a:xfrm>
          <a:prstGeom prst="accentBorderCallout3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80916" y="1273965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2400" b="1" dirty="0">
                <a:latin typeface="Times New Roman"/>
                <a:cs typeface="Times New Roman"/>
              </a:rPr>
              <a:t>Для невідкладної АРВ-профілактики призначити 1 дозу невірапіну 200 мг (NVP) більш, ніж за 2 години до пологів або операції кесарів </a:t>
            </a:r>
            <a:r>
              <a:rPr lang="uk-UA" sz="2400" b="1" dirty="0" smtClean="0">
                <a:latin typeface="Times New Roman"/>
                <a:cs typeface="Times New Roman"/>
              </a:rPr>
              <a:t>розтин</a:t>
            </a:r>
            <a:r>
              <a:rPr lang="ru-RU" sz="2400" b="1" dirty="0" smtClean="0">
                <a:latin typeface="Times New Roman"/>
                <a:cs typeface="Times New Roman"/>
              </a:rPr>
              <a:t>.</a:t>
            </a:r>
            <a:r>
              <a:rPr lang="uk-UA" sz="2400" dirty="0"/>
              <a:t> </a:t>
            </a:r>
            <a:endParaRPr lang="uk-UA" sz="2400" dirty="0" smtClean="0"/>
          </a:p>
          <a:p>
            <a:pPr algn="ctr"/>
            <a:endParaRPr lang="uk-UA" sz="2400" dirty="0" smtClean="0"/>
          </a:p>
          <a:p>
            <a:pPr algn="ctr"/>
            <a:r>
              <a:rPr lang="uk-UA" sz="2400" b="1" dirty="0" smtClean="0">
                <a:latin typeface="Times New Roman"/>
                <a:cs typeface="Times New Roman"/>
              </a:rPr>
              <a:t>При </a:t>
            </a:r>
            <a:r>
              <a:rPr lang="uk-UA" sz="2400" b="1" dirty="0">
                <a:latin typeface="Times New Roman"/>
                <a:cs typeface="Times New Roman"/>
              </a:rPr>
              <a:t>спонтанних пологах або при передчасному відходженні вод одноразовий прийом невірапіну зменшує ризик інфікування на 50 %.</a:t>
            </a:r>
            <a:endParaRPr lang="ru-RU" sz="2400" b="1" dirty="0">
              <a:latin typeface="Times New Roman"/>
              <a:cs typeface="Times New Roman"/>
            </a:endParaRPr>
          </a:p>
          <a:p>
            <a:pPr algn="ctr"/>
            <a:endParaRPr lang="ru-RU" sz="24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16071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нутый угол 3"/>
          <p:cNvSpPr/>
          <p:nvPr/>
        </p:nvSpPr>
        <p:spPr>
          <a:xfrm>
            <a:off x="1302651" y="976807"/>
            <a:ext cx="6155026" cy="3256024"/>
          </a:xfrm>
          <a:prstGeom prst="foldedCorner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305704" y="1053593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400" b="1" dirty="0">
                <a:latin typeface="Times New Roman"/>
                <a:cs typeface="Times New Roman"/>
              </a:rPr>
              <a:t>Для уникнення в подальшому </a:t>
            </a:r>
            <a:r>
              <a:rPr lang="uk-UA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резистентності</a:t>
            </a:r>
            <a:r>
              <a:rPr lang="uk-UA" sz="2400" b="1" dirty="0">
                <a:latin typeface="Times New Roman"/>
                <a:cs typeface="Times New Roman"/>
              </a:rPr>
              <a:t> ВІЛ до невірапіну додатково призначити в якості </a:t>
            </a:r>
            <a:r>
              <a:rPr lang="uk-UA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«фарм» супроводу</a:t>
            </a:r>
            <a:r>
              <a:rPr lang="uk-UA" sz="2400" b="1" dirty="0">
                <a:latin typeface="Times New Roman"/>
                <a:cs typeface="Times New Roman"/>
              </a:rPr>
              <a:t> комбінований препарат з фіксованими дозами тенофовіру дизопроксил /емтрицитабін 300/200 мг (TDF/FTC) 1 раз на добу протягом 2-х тижнів</a:t>
            </a:r>
            <a:r>
              <a:rPr lang="ru-RU" sz="2400" b="1" dirty="0">
                <a:latin typeface="Times New Roman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6066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1698625" y="111125"/>
            <a:ext cx="10064750" cy="117475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latin typeface="Times New Roman"/>
                <a:cs typeface="Times New Roman"/>
              </a:rPr>
              <a:t>Застосування інвазивних методів діагностики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428750"/>
            <a:ext cx="7810500" cy="3829050"/>
          </a:xfrm>
        </p:spPr>
        <p:txBody>
          <a:bodyPr>
            <a:normAutofit/>
          </a:bodyPr>
          <a:lstStyle/>
          <a:p>
            <a:r>
              <a:rPr lang="uk-UA" b="1" dirty="0">
                <a:latin typeface="Times New Roman"/>
                <a:cs typeface="Times New Roman"/>
              </a:rPr>
              <a:t>1. Продовжити або призначити АРТ відповідно до критеріїв лікування клінічного сценарію перебігу </a:t>
            </a:r>
            <a:r>
              <a:rPr lang="uk-UA" b="1" dirty="0" smtClean="0">
                <a:latin typeface="Times New Roman"/>
                <a:cs typeface="Times New Roman"/>
              </a:rPr>
              <a:t>вагітності.</a:t>
            </a:r>
            <a:endParaRPr lang="ru-RU" b="1" dirty="0">
              <a:latin typeface="Times New Roman"/>
              <a:cs typeface="Times New Roman"/>
            </a:endParaRPr>
          </a:p>
          <a:p>
            <a:r>
              <a:rPr lang="uk-UA" b="1" dirty="0">
                <a:latin typeface="Times New Roman"/>
                <a:cs typeface="Times New Roman"/>
              </a:rPr>
              <a:t>2. Амніоцентез або біопсія хоріона проводиться після пригнічення реплікації вірусу на тлі АРТ (ВН &lt; 50 копій/мл РНК ВІЛ).</a:t>
            </a:r>
            <a:endParaRPr lang="ru-RU" b="1" dirty="0">
              <a:latin typeface="Times New Roman"/>
              <a:cs typeface="Times New Roman"/>
            </a:endParaRPr>
          </a:p>
          <a:p>
            <a:r>
              <a:rPr lang="uk-UA" b="1" dirty="0">
                <a:latin typeface="Times New Roman"/>
                <a:cs typeface="Times New Roman"/>
              </a:rPr>
              <a:t>3. У разі термінової необхідності проведення амніоцентезу або біопсії хоріона - під час процедури почати АРТ і додатково призначити одну дозу невірапіну 200 мг (NVP).</a:t>
            </a:r>
            <a:r>
              <a:rPr lang="ru-RU" b="1" dirty="0">
                <a:latin typeface="Times New Roman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6351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1263470" y="210676"/>
            <a:ext cx="9144000" cy="994052"/>
          </a:xfrm>
        </p:spPr>
        <p:txBody>
          <a:bodyPr/>
          <a:lstStyle/>
          <a:p>
            <a:pPr algn="ctr"/>
            <a:r>
              <a:rPr lang="ru-RU" dirty="0" err="1" smtClean="0">
                <a:latin typeface="Times New Roman"/>
                <a:cs typeface="Times New Roman"/>
              </a:rPr>
              <a:t>Після</a:t>
            </a:r>
            <a:r>
              <a:rPr lang="ru-RU" dirty="0" smtClean="0">
                <a:latin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cs typeface="Times New Roman"/>
              </a:rPr>
              <a:t>пологів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4247" y="1318690"/>
            <a:ext cx="9802449" cy="4135150"/>
          </a:xfrm>
        </p:spPr>
        <p:txBody>
          <a:bodyPr>
            <a:noAutofit/>
          </a:bodyPr>
          <a:lstStyle/>
          <a:p>
            <a:r>
              <a:rPr lang="uk-UA" sz="3600" b="1" dirty="0">
                <a:latin typeface="Times New Roman"/>
                <a:cs typeface="Times New Roman"/>
              </a:rPr>
              <a:t>П</a:t>
            </a:r>
            <a:r>
              <a:rPr lang="uk-UA" sz="3600" b="1" dirty="0" smtClean="0">
                <a:latin typeface="Times New Roman"/>
                <a:cs typeface="Times New Roman"/>
              </a:rPr>
              <a:t>ротягом </a:t>
            </a:r>
            <a:r>
              <a:rPr lang="uk-UA" sz="3600" b="1" dirty="0">
                <a:latin typeface="Times New Roman"/>
                <a:cs typeface="Times New Roman"/>
              </a:rPr>
              <a:t>до 2-х тижнів обстежити на ВІЛ методом ІФА, С</a:t>
            </a:r>
            <a:r>
              <a:rPr lang="en-US" sz="3600" b="1" dirty="0">
                <a:latin typeface="Times New Roman"/>
                <a:cs typeface="Times New Roman"/>
              </a:rPr>
              <a:t>D</a:t>
            </a:r>
            <a:r>
              <a:rPr lang="uk-UA" sz="3600" b="1" dirty="0">
                <a:latin typeface="Times New Roman"/>
                <a:cs typeface="Times New Roman"/>
              </a:rPr>
              <a:t>4, ВН для уточнення діагнозу та стадії ВІЛ-інфекції (скерувати до центру СНІД, кабінету «Довіра»). </a:t>
            </a:r>
            <a:endParaRPr lang="ru-RU" sz="3600" b="1" dirty="0">
              <a:latin typeface="Times New Roman"/>
              <a:cs typeface="Times New Roman"/>
            </a:endParaRPr>
          </a:p>
          <a:p>
            <a:r>
              <a:rPr lang="uk-UA" sz="3600" b="1" dirty="0" smtClean="0">
                <a:latin typeface="Times New Roman"/>
                <a:cs typeface="Times New Roman"/>
              </a:rPr>
              <a:t>За </a:t>
            </a:r>
            <a:r>
              <a:rPr lang="uk-UA" sz="3600" b="1" dirty="0">
                <a:latin typeface="Times New Roman"/>
                <a:cs typeface="Times New Roman"/>
              </a:rPr>
              <a:t>наявності показань та прихильності до лікування призначити пожиттєво АРТ (скерувати до центру СНІД, кабінету «Довіра»). </a:t>
            </a:r>
            <a:endParaRPr lang="ru-RU" sz="36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19422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 smtClean="0">
                <a:latin typeface="Times New Roman"/>
                <a:cs typeface="Times New Roman"/>
              </a:rPr>
              <a:t>Дякую за увагу!</a:t>
            </a:r>
            <a:endParaRPr lang="ru-RU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2851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Настроювані 13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3729</TotalTime>
  <Words>485</Words>
  <Application>Microsoft Office PowerPoint</Application>
  <PresentationFormat>Произвольный</PresentationFormat>
  <Paragraphs>37</Paragraphs>
  <Slides>9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Особливості акушерської допомоги при проведенні профілактики передачі ВІЛ від матері до дитини  </vt:lpstr>
      <vt:lpstr>Метод розродження:  кесарів розтин  </vt:lpstr>
      <vt:lpstr>Презентация PowerPoint</vt:lpstr>
      <vt:lpstr>Презентация PowerPoint</vt:lpstr>
      <vt:lpstr>Презентация PowerPoint</vt:lpstr>
      <vt:lpstr>Презентация PowerPoint</vt:lpstr>
      <vt:lpstr>Застосування інвазивних методів діагностики</vt:lpstr>
      <vt:lpstr>Після пологів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ok</dc:creator>
  <cp:lastModifiedBy>Пользователь</cp:lastModifiedBy>
  <cp:revision>95</cp:revision>
  <dcterms:created xsi:type="dcterms:W3CDTF">2014-10-28T18:38:25Z</dcterms:created>
  <dcterms:modified xsi:type="dcterms:W3CDTF">2017-01-14T07:00:23Z</dcterms:modified>
</cp:coreProperties>
</file>