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ppt" ContentType="application/vnd.ms-powerpoin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2" r:id="rId3"/>
    <p:sldId id="263" r:id="rId4"/>
    <p:sldId id="264" r:id="rId5"/>
    <p:sldId id="265" r:id="rId6"/>
    <p:sldId id="266" r:id="rId7"/>
    <p:sldId id="267" r:id="rId8"/>
    <p:sldId id="268" r:id="rId9"/>
    <p:sldId id="269" r:id="rId10"/>
    <p:sldId id="270" r:id="rId11"/>
    <p:sldId id="271" r:id="rId12"/>
    <p:sldId id="276" r:id="rId13"/>
    <p:sldId id="273" r:id="rId14"/>
    <p:sldId id="274" r:id="rId15"/>
    <p:sldId id="275" r:id="rId16"/>
    <p:sldId id="26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EE3"/>
    <a:srgbClr val="009E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5820"/>
  </p:normalViewPr>
  <p:slideViewPr>
    <p:cSldViewPr snapToGrid="0">
      <p:cViewPr varScale="1">
        <p:scale>
          <a:sx n="70" d="100"/>
          <a:sy n="70" d="100"/>
        </p:scale>
        <p:origin x="-157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34A212-DE11-D840-8D9F-A1216875AD9A}" type="datetimeFigureOut">
              <a:rPr lang="ru-RU" smtClean="0"/>
              <a:t>09.09.16</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BEECD-A3CF-414C-ABA7-8304168D416B}" type="slidenum">
              <a:rPr lang="ru-RU" smtClean="0"/>
              <a:t>‹#›</a:t>
            </a:fld>
            <a:endParaRPr lang="ru-RU"/>
          </a:p>
        </p:txBody>
      </p:sp>
    </p:spTree>
    <p:extLst>
      <p:ext uri="{BB962C8B-B14F-4D97-AF65-F5344CB8AC3E}">
        <p14:creationId xmlns:p14="http://schemas.microsoft.com/office/powerpoint/2010/main" val="5714527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aseline="0" dirty="0" smtClean="0"/>
              <a:t> </a:t>
            </a:r>
            <a:r>
              <a:rPr lang="uk-UA" baseline="0" dirty="0" smtClean="0"/>
              <a:t>Нагадую вам, що планування сім’ї ВІЛ-інфіккваних жінок є другим компонентом 4-х компонентної ефективної системи ППМД, рекомендованого ВООЗ.</a:t>
            </a:r>
          </a:p>
          <a:p>
            <a:r>
              <a:rPr lang="uk-UA" baseline="0" dirty="0" smtClean="0"/>
              <a:t>І ще раз акцентую, що до цього висновку ВООЗ дійшли узагальнивши світовий досвід ефективної ППМД, особливо досвід розвинени країн з рівнем вертикальної трансмісії ВІЛ 0-1%</a:t>
            </a:r>
            <a:endParaRPr lang="ru-RU" dirty="0" smtClean="0"/>
          </a:p>
          <a:p>
            <a:endParaRPr lang="ru-RU" dirty="0"/>
          </a:p>
        </p:txBody>
      </p:sp>
      <p:sp>
        <p:nvSpPr>
          <p:cNvPr id="4" name="Номер слайда 3"/>
          <p:cNvSpPr>
            <a:spLocks noGrp="1"/>
          </p:cNvSpPr>
          <p:nvPr>
            <p:ph type="sldNum" sz="quarter" idx="10"/>
          </p:nvPr>
        </p:nvSpPr>
        <p:spPr/>
        <p:txBody>
          <a:bodyPr/>
          <a:lstStyle/>
          <a:p>
            <a:fld id="{780BEECD-A3CF-414C-ABA7-8304168D416B}" type="slidenum">
              <a:rPr lang="ru-RU" smtClean="0"/>
              <a:t>2</a:t>
            </a:fld>
            <a:endParaRPr lang="ru-RU"/>
          </a:p>
        </p:txBody>
      </p:sp>
    </p:spTree>
    <p:extLst>
      <p:ext uri="{BB962C8B-B14F-4D97-AF65-F5344CB8AC3E}">
        <p14:creationId xmlns:p14="http://schemas.microsoft.com/office/powerpoint/2010/main" val="1562650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Реалізація</a:t>
            </a:r>
            <a:r>
              <a:rPr lang="ru-RU" dirty="0" smtClean="0"/>
              <a:t> </a:t>
            </a:r>
            <a:r>
              <a:rPr lang="ru-RU" dirty="0" err="1" smtClean="0"/>
              <a:t>репродуктивної</a:t>
            </a:r>
            <a:r>
              <a:rPr lang="ru-RU" dirty="0" smtClean="0"/>
              <a:t> </a:t>
            </a:r>
            <a:r>
              <a:rPr lang="ru-RU" dirty="0" err="1" smtClean="0"/>
              <a:t>функції</a:t>
            </a:r>
            <a:r>
              <a:rPr lang="ru-RU" dirty="0" smtClean="0"/>
              <a:t> на </a:t>
            </a:r>
            <a:r>
              <a:rPr lang="ru-RU" dirty="0" err="1" smtClean="0"/>
              <a:t>сьогодні</a:t>
            </a:r>
            <a:r>
              <a:rPr lang="ru-RU" dirty="0" smtClean="0"/>
              <a:t> </a:t>
            </a:r>
            <a:r>
              <a:rPr lang="ru-RU" dirty="0" err="1" smtClean="0"/>
              <a:t>є</a:t>
            </a:r>
            <a:r>
              <a:rPr lang="ru-RU" dirty="0" smtClean="0"/>
              <a:t> проблемою у </a:t>
            </a:r>
            <a:r>
              <a:rPr lang="ru-RU" dirty="0" err="1" smtClean="0"/>
              <a:t>випадку</a:t>
            </a:r>
            <a:r>
              <a:rPr lang="ru-RU" dirty="0" smtClean="0"/>
              <a:t> </a:t>
            </a:r>
            <a:r>
              <a:rPr lang="ru-RU" dirty="0" err="1" smtClean="0"/>
              <a:t>безпліддя</a:t>
            </a:r>
            <a:r>
              <a:rPr lang="ru-RU" dirty="0" smtClean="0"/>
              <a:t> </a:t>
            </a:r>
            <a:r>
              <a:rPr lang="ru-RU" dirty="0" err="1" smtClean="0"/>
              <a:t>або</a:t>
            </a:r>
            <a:r>
              <a:rPr lang="ru-RU" dirty="0" smtClean="0"/>
              <a:t> </a:t>
            </a:r>
            <a:r>
              <a:rPr lang="ru-RU" dirty="0" err="1" smtClean="0"/>
              <a:t>дискордантності</a:t>
            </a:r>
            <a:r>
              <a:rPr lang="ru-RU" baseline="0" dirty="0" smtClean="0"/>
              <a:t> </a:t>
            </a:r>
            <a:r>
              <a:rPr lang="ru-RU" baseline="0" dirty="0" err="1" smtClean="0"/>
              <a:t>подружньої</a:t>
            </a:r>
            <a:r>
              <a:rPr lang="ru-RU" baseline="0" dirty="0" smtClean="0"/>
              <a:t> пари.</a:t>
            </a:r>
          </a:p>
          <a:p>
            <a:r>
              <a:rPr lang="ru-RU" baseline="0" dirty="0" smtClean="0"/>
              <a:t>В таких </a:t>
            </a:r>
            <a:r>
              <a:rPr lang="ru-RU" baseline="0" dirty="0" err="1" smtClean="0"/>
              <a:t>випадках</a:t>
            </a:r>
            <a:r>
              <a:rPr lang="ru-RU" baseline="0" dirty="0" smtClean="0"/>
              <a:t> </a:t>
            </a:r>
            <a:r>
              <a:rPr lang="ru-RU" baseline="0" dirty="0" err="1" smtClean="0"/>
              <a:t>є</a:t>
            </a:r>
            <a:r>
              <a:rPr lang="ru-RU" baseline="0" dirty="0" smtClean="0"/>
              <a:t> </a:t>
            </a:r>
            <a:r>
              <a:rPr lang="ru-RU" baseline="0" dirty="0" err="1" smtClean="0"/>
              <a:t>необхідними</a:t>
            </a:r>
            <a:r>
              <a:rPr lang="ru-RU" baseline="0" dirty="0" smtClean="0"/>
              <a:t> ДРТ; Вони </a:t>
            </a:r>
            <a:r>
              <a:rPr lang="ru-RU" baseline="0" dirty="0" err="1" smtClean="0"/>
              <a:t>Законодавством</a:t>
            </a:r>
            <a:r>
              <a:rPr lang="ru-RU" baseline="0" dirty="0" smtClean="0"/>
              <a:t> </a:t>
            </a:r>
            <a:r>
              <a:rPr lang="ru-RU" baseline="0" dirty="0" err="1" smtClean="0"/>
              <a:t>дозволені</a:t>
            </a:r>
            <a:r>
              <a:rPr lang="ru-RU" baseline="0" dirty="0" smtClean="0"/>
              <a:t>. </a:t>
            </a:r>
            <a:r>
              <a:rPr lang="ru-RU" baseline="0" dirty="0" err="1" smtClean="0"/>
              <a:t>Проте</a:t>
            </a:r>
            <a:r>
              <a:rPr lang="ru-RU" baseline="0" dirty="0" smtClean="0"/>
              <a:t>, </a:t>
            </a:r>
            <a:r>
              <a:rPr lang="ru-RU" baseline="0" dirty="0" err="1" smtClean="0"/>
              <a:t>нормативне</a:t>
            </a:r>
            <a:r>
              <a:rPr lang="ru-RU" baseline="0" dirty="0" smtClean="0"/>
              <a:t> </a:t>
            </a:r>
            <a:r>
              <a:rPr lang="ru-RU" baseline="0" dirty="0" err="1" smtClean="0"/>
              <a:t>забезпечення</a:t>
            </a:r>
            <a:r>
              <a:rPr lang="ru-RU" baseline="0" dirty="0" smtClean="0"/>
              <a:t> </a:t>
            </a:r>
            <a:r>
              <a:rPr lang="ru-RU" baseline="0" dirty="0" err="1" smtClean="0"/>
              <a:t>є</a:t>
            </a:r>
            <a:r>
              <a:rPr lang="ru-RU" baseline="0" dirty="0" smtClean="0"/>
              <a:t> </a:t>
            </a:r>
            <a:r>
              <a:rPr lang="ru-RU" baseline="0" dirty="0" err="1" smtClean="0"/>
              <a:t>проблемним</a:t>
            </a:r>
            <a:r>
              <a:rPr lang="ru-RU" baseline="0" dirty="0" smtClean="0"/>
              <a:t> для </a:t>
            </a:r>
            <a:r>
              <a:rPr lang="ru-RU" baseline="0" dirty="0" err="1" smtClean="0"/>
              <a:t>Віл-інфікованих</a:t>
            </a:r>
            <a:r>
              <a:rPr lang="ru-RU" baseline="0" dirty="0" smtClean="0"/>
              <a:t> </a:t>
            </a:r>
            <a:r>
              <a:rPr lang="ru-RU" baseline="0" dirty="0" err="1" smtClean="0"/>
              <a:t>пацієнтів</a:t>
            </a:r>
            <a:r>
              <a:rPr lang="ru-RU" baseline="0" dirty="0" smtClean="0"/>
              <a:t>. </a:t>
            </a:r>
            <a:endParaRPr lang="ru-RU" dirty="0"/>
          </a:p>
        </p:txBody>
      </p:sp>
      <p:sp>
        <p:nvSpPr>
          <p:cNvPr id="4" name="Номер слайда 3"/>
          <p:cNvSpPr>
            <a:spLocks noGrp="1"/>
          </p:cNvSpPr>
          <p:nvPr>
            <p:ph type="sldNum" sz="quarter" idx="10"/>
          </p:nvPr>
        </p:nvSpPr>
        <p:spPr/>
        <p:txBody>
          <a:bodyPr/>
          <a:lstStyle/>
          <a:p>
            <a:fld id="{C0B5DD8E-7933-4F40-9F1B-89D767119E0C}" type="slidenum">
              <a:rPr lang="ru-RU" smtClean="0"/>
              <a:t>13</a:t>
            </a:fld>
            <a:endParaRPr lang="ru-RU"/>
          </a:p>
        </p:txBody>
      </p:sp>
    </p:spTree>
    <p:extLst>
      <p:ext uri="{BB962C8B-B14F-4D97-AF65-F5344CB8AC3E}">
        <p14:creationId xmlns:p14="http://schemas.microsoft.com/office/powerpoint/2010/main" val="601531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 </a:t>
            </a:r>
            <a:r>
              <a:rPr lang="ru-RU" dirty="0" err="1" smtClean="0"/>
              <a:t>подолання</a:t>
            </a:r>
            <a:r>
              <a:rPr lang="ru-RU" dirty="0" smtClean="0"/>
              <a:t> </a:t>
            </a:r>
            <a:r>
              <a:rPr lang="ru-RU" dirty="0" err="1" smtClean="0"/>
              <a:t>перешкод</a:t>
            </a:r>
            <a:r>
              <a:rPr lang="ru-RU" dirty="0" smtClean="0"/>
              <a:t> та проблем ППМД </a:t>
            </a:r>
            <a:r>
              <a:rPr lang="ru-RU" dirty="0" err="1" smtClean="0"/>
              <a:t>міжсекторальною</a:t>
            </a:r>
            <a:r>
              <a:rPr lang="ru-RU" baseline="0" dirty="0" smtClean="0"/>
              <a:t> </a:t>
            </a:r>
            <a:r>
              <a:rPr lang="ru-RU" baseline="0" dirty="0" err="1" smtClean="0"/>
              <a:t>групою</a:t>
            </a:r>
            <a:r>
              <a:rPr lang="ru-RU" baseline="0" dirty="0" smtClean="0"/>
              <a:t> </a:t>
            </a:r>
            <a:r>
              <a:rPr lang="ru-RU" baseline="0" dirty="0" err="1" smtClean="0"/>
              <a:t>розроблений</a:t>
            </a:r>
            <a:r>
              <a:rPr lang="ru-RU" baseline="0" dirty="0" smtClean="0"/>
              <a:t> </a:t>
            </a:r>
            <a:r>
              <a:rPr lang="ru-RU" baseline="0" dirty="0" err="1" smtClean="0"/>
              <a:t>клінічний</a:t>
            </a:r>
            <a:r>
              <a:rPr lang="ru-RU" baseline="0" dirty="0" smtClean="0"/>
              <a:t> протокол, заходи </a:t>
            </a:r>
            <a:r>
              <a:rPr lang="ru-RU" baseline="0" dirty="0" err="1" smtClean="0"/>
              <a:t>якого</a:t>
            </a:r>
            <a:r>
              <a:rPr lang="ru-RU" baseline="0" dirty="0" smtClean="0"/>
              <a:t> </a:t>
            </a:r>
            <a:r>
              <a:rPr lang="ru-RU" baseline="0" dirty="0" err="1" smtClean="0"/>
              <a:t>бауються</a:t>
            </a:r>
            <a:r>
              <a:rPr lang="ru-RU" baseline="0" dirty="0" smtClean="0"/>
              <a:t> на </a:t>
            </a:r>
            <a:r>
              <a:rPr lang="ru-RU" baseline="0" dirty="0" err="1" smtClean="0"/>
              <a:t>клінічній</a:t>
            </a:r>
            <a:r>
              <a:rPr lang="ru-RU" baseline="0" dirty="0" smtClean="0"/>
              <a:t> </a:t>
            </a:r>
            <a:r>
              <a:rPr lang="ru-RU" baseline="0" dirty="0" err="1" smtClean="0"/>
              <a:t>настанові</a:t>
            </a:r>
            <a:r>
              <a:rPr lang="ru-RU" baseline="0" dirty="0" smtClean="0"/>
              <a:t> «</a:t>
            </a:r>
            <a:r>
              <a:rPr lang="ru-RU" baseline="0" dirty="0" err="1" smtClean="0"/>
              <a:t>Профілактика</a:t>
            </a:r>
            <a:r>
              <a:rPr lang="ru-RU" baseline="0" dirty="0" smtClean="0"/>
              <a:t> </a:t>
            </a:r>
            <a:r>
              <a:rPr lang="ru-RU" baseline="0" dirty="0" err="1" smtClean="0"/>
              <a:t>передачі</a:t>
            </a:r>
            <a:r>
              <a:rPr lang="ru-RU" baseline="0" dirty="0" smtClean="0"/>
              <a:t> ВІЛ </a:t>
            </a:r>
            <a:r>
              <a:rPr lang="ru-RU" baseline="0" dirty="0" err="1" smtClean="0"/>
              <a:t>від</a:t>
            </a:r>
            <a:r>
              <a:rPr lang="ru-RU" baseline="0" dirty="0" smtClean="0"/>
              <a:t> </a:t>
            </a:r>
            <a:r>
              <a:rPr lang="ru-RU" baseline="0" dirty="0" err="1" smtClean="0"/>
              <a:t>матері</a:t>
            </a:r>
            <a:r>
              <a:rPr lang="ru-RU" baseline="0" dirty="0" smtClean="0"/>
              <a:t> до </a:t>
            </a:r>
            <a:r>
              <a:rPr lang="ru-RU" baseline="0" dirty="0" err="1" smtClean="0"/>
              <a:t>дитини</a:t>
            </a:r>
            <a:r>
              <a:rPr lang="ru-RU" baseline="0" dirty="0" smtClean="0"/>
              <a:t>, яка заснована на </a:t>
            </a:r>
            <a:r>
              <a:rPr lang="ru-RU" baseline="0" dirty="0" err="1" smtClean="0"/>
              <a:t>доказах</a:t>
            </a:r>
            <a:r>
              <a:rPr lang="ru-RU" baseline="0" dirty="0" smtClean="0"/>
              <a:t>, а </a:t>
            </a:r>
            <a:r>
              <a:rPr lang="ru-RU" baseline="0" dirty="0" err="1" smtClean="0"/>
              <a:t>саме</a:t>
            </a:r>
            <a:r>
              <a:rPr lang="uk-UA" sz="1200" kern="1200" dirty="0" smtClean="0">
                <a:solidFill>
                  <a:schemeClr val="tx1"/>
                </a:solidFill>
                <a:effectLst/>
                <a:latin typeface="Arial" charset="0"/>
                <a:ea typeface="Arial" charset="0"/>
                <a:cs typeface="+mn-cs"/>
              </a:rPr>
              <a:t> створена внаслідок адаптації декількох сучасних документів, які відображають основні сучасні тенденції щодо профілактики передачі ВІЛ від матері до дитини (ППМД) та збереження здоров’я ВІЛ-інфікованих матерів та народжених ними дітей. Це обумовлено необхідністю висвітлення останніх світових наукових досягнень у сфері ППМД, узагальнених та опублікованих Всесвітньою організацією охорони здоров’я (ВООЗ).</a:t>
            </a:r>
            <a:endParaRPr lang="ru-RU" sz="1200" kern="1200" dirty="0" smtClean="0">
              <a:solidFill>
                <a:schemeClr val="tx1"/>
              </a:solidFill>
              <a:effectLst/>
              <a:latin typeface="Arial" charset="0"/>
              <a:ea typeface="Arial" charset="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uk-UA" sz="1200" kern="1200" dirty="0" smtClean="0">
                <a:solidFill>
                  <a:schemeClr val="tx1"/>
                </a:solidFill>
                <a:effectLst/>
                <a:latin typeface="Arial" charset="0"/>
                <a:ea typeface="Arial" charset="0"/>
                <a:cs typeface="+mn-cs"/>
              </a:rPr>
              <a:t>Настанова ґрунтується на найновіших знаннях та доказових даних з питань попередження ВІЛ-інфекції у новонароджених та відображає загальноприйняті світові тенденції, що дає змогу надавати медичну допомогу з попередження перинатальної ВІЛ-інфекції на сучасному рівні. Настанова є інформаційним матеріалом для медичних працівників щодо найкращих світових практик з попередження ВІЛ-інфекції у новонароджених та методичним матеріалом для спеціалістів з розробки галузевих нормативних документів у сфері організації ППМД та впровадження сучасних ефективних клінічних технологій, що надасть можливість підвищити рівень кваліфікації медичних спеціалістів.</a:t>
            </a:r>
          </a:p>
          <a:p>
            <a:pPr marL="0" marR="0" indent="0" algn="l" defTabSz="914400" rtl="0" eaLnBrk="1" fontAlgn="base" latinLnBrk="0" hangingPunct="1">
              <a:lnSpc>
                <a:spcPct val="100000"/>
              </a:lnSpc>
              <a:spcBef>
                <a:spcPct val="30000"/>
              </a:spcBef>
              <a:spcAft>
                <a:spcPct val="0"/>
              </a:spcAft>
              <a:buClrTx/>
              <a:buSzTx/>
              <a:buFontTx/>
              <a:buNone/>
              <a:tabLst/>
              <a:defRPr/>
            </a:pPr>
            <a:r>
              <a:rPr lang="uk-UA" sz="1200" kern="1200" dirty="0" smtClean="0">
                <a:solidFill>
                  <a:schemeClr val="tx1"/>
                </a:solidFill>
                <a:effectLst/>
                <a:latin typeface="Arial" charset="0"/>
                <a:ea typeface="Arial" charset="0"/>
                <a:cs typeface="+mn-cs"/>
              </a:rPr>
              <a:t>На основі адаптованої клінічної настанови розроблений уніфікований клінічний протокол медичної допомоги. Клінічні методи ППМД, що використовуються у клінічному протоколі, рекомендовані ВООЗ у клінічному протоколі «Профилактика передачи ВИЧ от матери ребенку» (2012</a:t>
            </a:r>
            <a:r>
              <a:rPr lang="ru-RU" dirty="0" smtClean="0">
                <a:effectLst/>
              </a:rPr>
              <a:t> ) та </a:t>
            </a:r>
            <a:r>
              <a:rPr lang="uk-UA" sz="1200" kern="1200" dirty="0" smtClean="0">
                <a:solidFill>
                  <a:schemeClr val="tx1"/>
                </a:solidFill>
                <a:effectLst/>
                <a:latin typeface="Arial" charset="0"/>
                <a:ea typeface="Arial" charset="0"/>
                <a:cs typeface="+mn-cs"/>
              </a:rPr>
              <a:t>Зведенеому</a:t>
            </a:r>
            <a:r>
              <a:rPr lang="uk-UA" sz="1200" kern="1200" baseline="0" dirty="0" smtClean="0">
                <a:solidFill>
                  <a:schemeClr val="tx1"/>
                </a:solidFill>
                <a:effectLst/>
                <a:latin typeface="Arial" charset="0"/>
                <a:ea typeface="Arial" charset="0"/>
                <a:cs typeface="+mn-cs"/>
              </a:rPr>
              <a:t> </a:t>
            </a:r>
            <a:r>
              <a:rPr lang="uk-UA" sz="1200" kern="1200" dirty="0" smtClean="0">
                <a:solidFill>
                  <a:schemeClr val="tx1"/>
                </a:solidFill>
                <a:effectLst/>
                <a:latin typeface="Arial" charset="0"/>
                <a:ea typeface="Arial" charset="0"/>
                <a:cs typeface="+mn-cs"/>
              </a:rPr>
              <a:t>керівництві з використання антиретровірусних препаратів для лікування і профілактики ВІЛ-інфекції. Рекомендації з позиції охорони громадського здоров’я  2013 року.</a:t>
            </a:r>
            <a:r>
              <a:rPr lang="ru-RU" dirty="0" smtClean="0">
                <a:effectLst/>
              </a:rPr>
              <a:t> </a:t>
            </a:r>
            <a:endParaRPr lang="ru-RU" dirty="0"/>
          </a:p>
        </p:txBody>
      </p:sp>
      <p:sp>
        <p:nvSpPr>
          <p:cNvPr id="4" name="Номер слайда 3"/>
          <p:cNvSpPr>
            <a:spLocks noGrp="1"/>
          </p:cNvSpPr>
          <p:nvPr>
            <p:ph type="sldNum" sz="quarter" idx="10"/>
          </p:nvPr>
        </p:nvSpPr>
        <p:spPr/>
        <p:txBody>
          <a:bodyPr/>
          <a:lstStyle/>
          <a:p>
            <a:fld id="{2B8EEEB9-A5E3-414D-9B35-7ECFE200A1C8}" type="slidenum">
              <a:rPr lang="en-US" smtClean="0"/>
              <a:pPr/>
              <a:t>14</a:t>
            </a:fld>
            <a:endParaRPr lang="en-US"/>
          </a:p>
        </p:txBody>
      </p:sp>
    </p:spTree>
    <p:extLst>
      <p:ext uri="{BB962C8B-B14F-4D97-AF65-F5344CB8AC3E}">
        <p14:creationId xmlns:p14="http://schemas.microsoft.com/office/powerpoint/2010/main" val="2850327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Планування</a:t>
            </a:r>
            <a:r>
              <a:rPr lang="ru-RU" baseline="0" dirty="0" smtClean="0"/>
              <a:t> </a:t>
            </a:r>
            <a:r>
              <a:rPr lang="ru-RU" baseline="0" dirty="0" err="1" smtClean="0"/>
              <a:t>сім’ї</a:t>
            </a:r>
            <a:r>
              <a:rPr lang="ru-RU" baseline="0" dirty="0" smtClean="0"/>
              <a:t> ВІЛ-</a:t>
            </a:r>
            <a:r>
              <a:rPr lang="ru-RU" baseline="0" dirty="0" err="1" smtClean="0"/>
              <a:t>інфікованих</a:t>
            </a:r>
            <a:r>
              <a:rPr lang="ru-RU" baseline="0" dirty="0" smtClean="0"/>
              <a:t> </a:t>
            </a:r>
            <a:r>
              <a:rPr lang="ru-RU" baseline="0" dirty="0" err="1" smtClean="0"/>
              <a:t>жінок</a:t>
            </a:r>
            <a:r>
              <a:rPr lang="ru-RU" baseline="0" dirty="0" smtClean="0"/>
              <a:t>. </a:t>
            </a:r>
            <a:r>
              <a:rPr lang="ru-RU" baseline="0" dirty="0" err="1" smtClean="0"/>
              <a:t>Чи</a:t>
            </a:r>
            <a:r>
              <a:rPr lang="ru-RU" baseline="0" dirty="0" smtClean="0"/>
              <a:t> так </a:t>
            </a:r>
            <a:r>
              <a:rPr lang="ru-RU" baseline="0" dirty="0" err="1" smtClean="0"/>
              <a:t>необхідним</a:t>
            </a:r>
            <a:r>
              <a:rPr lang="ru-RU" baseline="0" dirty="0" smtClean="0"/>
              <a:t> и </a:t>
            </a:r>
            <a:r>
              <a:rPr lang="ru-RU" baseline="0" dirty="0" err="1" smtClean="0"/>
              <a:t>актуальним</a:t>
            </a:r>
            <a:r>
              <a:rPr lang="ru-RU" baseline="0" dirty="0" smtClean="0"/>
              <a:t> </a:t>
            </a:r>
            <a:r>
              <a:rPr lang="ru-RU" baseline="0" dirty="0" err="1" smtClean="0"/>
              <a:t>питанням</a:t>
            </a:r>
            <a:r>
              <a:rPr lang="ru-RU" baseline="0" dirty="0" smtClean="0"/>
              <a:t> </a:t>
            </a:r>
            <a:r>
              <a:rPr lang="ru-RU" baseline="0" dirty="0" err="1" smtClean="0"/>
              <a:t>є</a:t>
            </a:r>
            <a:r>
              <a:rPr lang="ru-RU" baseline="0" dirty="0" smtClean="0"/>
              <a:t> для </a:t>
            </a:r>
            <a:r>
              <a:rPr lang="ru-RU" baseline="0" dirty="0" err="1" smtClean="0"/>
              <a:t>України</a:t>
            </a:r>
            <a:r>
              <a:rPr lang="ru-RU" baseline="0" dirty="0" smtClean="0"/>
              <a:t>. </a:t>
            </a:r>
            <a:r>
              <a:rPr lang="ru-RU" baseline="0" dirty="0" err="1" smtClean="0"/>
              <a:t>Якщо</a:t>
            </a:r>
            <a:r>
              <a:rPr lang="ru-RU" baseline="0" dirty="0" smtClean="0"/>
              <a:t> </a:t>
            </a:r>
            <a:r>
              <a:rPr lang="ru-RU" baseline="0" dirty="0" err="1" smtClean="0"/>
              <a:t>звернути</a:t>
            </a:r>
            <a:r>
              <a:rPr lang="ru-RU" baseline="0" dirty="0" smtClean="0"/>
              <a:t> </a:t>
            </a:r>
            <a:r>
              <a:rPr lang="ru-RU" baseline="0" dirty="0" err="1" smtClean="0"/>
              <a:t>увагу</a:t>
            </a:r>
            <a:r>
              <a:rPr lang="ru-RU" baseline="0" dirty="0" smtClean="0"/>
              <a:t> на слайд: перед вами </a:t>
            </a:r>
            <a:r>
              <a:rPr lang="ru-RU" baseline="0" dirty="0" err="1" smtClean="0"/>
              <a:t>вражаючі</a:t>
            </a:r>
            <a:r>
              <a:rPr lang="ru-RU" baseline="0" dirty="0" smtClean="0"/>
              <a:t> </a:t>
            </a:r>
            <a:r>
              <a:rPr lang="ru-RU" baseline="0" dirty="0" err="1" smtClean="0"/>
              <a:t>дані</a:t>
            </a:r>
            <a:r>
              <a:rPr lang="ru-RU" baseline="0" dirty="0" smtClean="0"/>
              <a:t>. І </a:t>
            </a:r>
            <a:r>
              <a:rPr lang="ru-RU" baseline="0" dirty="0" err="1" smtClean="0"/>
              <a:t>це</a:t>
            </a:r>
            <a:r>
              <a:rPr lang="ru-RU" baseline="0" dirty="0" smtClean="0"/>
              <a:t> не </a:t>
            </a:r>
            <a:r>
              <a:rPr lang="ru-RU" baseline="0" dirty="0" err="1" smtClean="0"/>
              <a:t>всі</a:t>
            </a:r>
            <a:r>
              <a:rPr lang="ru-RU" baseline="0" dirty="0" smtClean="0"/>
              <a:t> </a:t>
            </a:r>
            <a:r>
              <a:rPr lang="ru-RU" baseline="0" dirty="0" err="1" smtClean="0"/>
              <a:t>проблеми</a:t>
            </a:r>
            <a:r>
              <a:rPr lang="ru-RU" baseline="0" dirty="0" smtClean="0"/>
              <a:t>.</a:t>
            </a:r>
            <a:endParaRPr lang="ru-RU" dirty="0"/>
          </a:p>
        </p:txBody>
      </p:sp>
      <p:sp>
        <p:nvSpPr>
          <p:cNvPr id="4" name="Номер слайда 3"/>
          <p:cNvSpPr>
            <a:spLocks noGrp="1"/>
          </p:cNvSpPr>
          <p:nvPr>
            <p:ph type="sldNum" sz="quarter" idx="10"/>
          </p:nvPr>
        </p:nvSpPr>
        <p:spPr/>
        <p:txBody>
          <a:bodyPr/>
          <a:lstStyle/>
          <a:p>
            <a:fld id="{C0B5DD8E-7933-4F40-9F1B-89D767119E0C}" type="slidenum">
              <a:rPr lang="ru-RU" smtClean="0"/>
              <a:t>3</a:t>
            </a:fld>
            <a:endParaRPr lang="ru-RU"/>
          </a:p>
        </p:txBody>
      </p:sp>
    </p:spTree>
    <p:extLst>
      <p:ext uri="{BB962C8B-B14F-4D97-AF65-F5344CB8AC3E}">
        <p14:creationId xmlns:p14="http://schemas.microsoft.com/office/powerpoint/2010/main" val="3636098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Наступні</a:t>
            </a:r>
            <a:r>
              <a:rPr lang="ru-RU" dirty="0" smtClean="0"/>
              <a:t> </a:t>
            </a:r>
            <a:r>
              <a:rPr lang="ru-RU" dirty="0" err="1" smtClean="0"/>
              <a:t>дані</a:t>
            </a:r>
            <a:r>
              <a:rPr lang="ru-RU" dirty="0" smtClean="0"/>
              <a:t> </a:t>
            </a:r>
            <a:r>
              <a:rPr lang="ru-RU" dirty="0" err="1" smtClean="0"/>
              <a:t>свідчать</a:t>
            </a:r>
            <a:r>
              <a:rPr lang="ru-RU" dirty="0" smtClean="0"/>
              <a:t> про </a:t>
            </a:r>
            <a:r>
              <a:rPr lang="ru-RU" dirty="0" err="1" smtClean="0"/>
              <a:t>надзвичайність</a:t>
            </a:r>
            <a:r>
              <a:rPr lang="ru-RU" dirty="0" smtClean="0"/>
              <a:t> </a:t>
            </a:r>
            <a:r>
              <a:rPr lang="ru-RU" dirty="0" err="1" smtClean="0"/>
              <a:t>проблеми</a:t>
            </a:r>
            <a:r>
              <a:rPr lang="ru-RU" dirty="0" smtClean="0"/>
              <a:t> ПС для ВІЛ-</a:t>
            </a:r>
            <a:r>
              <a:rPr lang="ru-RU" dirty="0" err="1" smtClean="0"/>
              <a:t>інфікованих</a:t>
            </a:r>
            <a:r>
              <a:rPr lang="ru-RU" baseline="0" dirty="0" smtClean="0"/>
              <a:t> </a:t>
            </a:r>
            <a:r>
              <a:rPr lang="ru-RU" baseline="0" dirty="0" err="1" smtClean="0"/>
              <a:t>жінок</a:t>
            </a:r>
            <a:r>
              <a:rPr lang="ru-RU" baseline="0" dirty="0" smtClean="0"/>
              <a:t>. </a:t>
            </a:r>
            <a:r>
              <a:rPr lang="ru-RU" baseline="0" dirty="0" err="1" smtClean="0"/>
              <a:t>Майже</a:t>
            </a:r>
            <a:r>
              <a:rPr lang="ru-RU" baseline="0" dirty="0" smtClean="0"/>
              <a:t> у </a:t>
            </a:r>
            <a:r>
              <a:rPr lang="ru-RU" baseline="0" dirty="0" err="1" smtClean="0"/>
              <a:t>половини</a:t>
            </a:r>
            <a:r>
              <a:rPr lang="ru-RU" baseline="0" dirty="0" smtClean="0"/>
              <a:t> ВІЛ-</a:t>
            </a:r>
            <a:r>
              <a:rPr lang="ru-RU" baseline="0" dirty="0" err="1" smtClean="0"/>
              <a:t>інфікованих</a:t>
            </a:r>
            <a:r>
              <a:rPr lang="ru-RU" baseline="0" dirty="0" smtClean="0"/>
              <a:t> </a:t>
            </a:r>
            <a:r>
              <a:rPr lang="ru-RU" baseline="0" dirty="0" err="1" smtClean="0"/>
              <a:t>жінок</a:t>
            </a:r>
            <a:r>
              <a:rPr lang="ru-RU" baseline="0" dirty="0" smtClean="0"/>
              <a:t> </a:t>
            </a:r>
            <a:r>
              <a:rPr lang="ru-RU" baseline="0" dirty="0" err="1" smtClean="0"/>
              <a:t>вже</a:t>
            </a:r>
            <a:r>
              <a:rPr lang="ru-RU" baseline="0" dirty="0" smtClean="0"/>
              <a:t> </a:t>
            </a:r>
            <a:r>
              <a:rPr lang="ru-RU" baseline="0" dirty="0" err="1" smtClean="0"/>
              <a:t>ускладнений</a:t>
            </a:r>
            <a:r>
              <a:rPr lang="ru-RU" baseline="0" dirty="0" smtClean="0"/>
              <a:t> </a:t>
            </a:r>
            <a:r>
              <a:rPr lang="ru-RU" baseline="0" dirty="0" err="1" smtClean="0"/>
              <a:t>перебіг</a:t>
            </a:r>
            <a:r>
              <a:rPr lang="ru-RU" baseline="0" dirty="0" smtClean="0"/>
              <a:t> </a:t>
            </a:r>
            <a:r>
              <a:rPr lang="ru-RU" baseline="0" dirty="0" err="1" smtClean="0"/>
              <a:t>вагітності</a:t>
            </a:r>
            <a:r>
              <a:rPr lang="ru-RU" baseline="0" dirty="0" smtClean="0"/>
              <a:t> і вони на момент </a:t>
            </a:r>
            <a:r>
              <a:rPr lang="ru-RU" baseline="0" dirty="0" err="1" smtClean="0"/>
              <a:t>вагітності</a:t>
            </a:r>
            <a:r>
              <a:rPr lang="ru-RU" baseline="0" dirty="0" smtClean="0"/>
              <a:t> </a:t>
            </a:r>
            <a:r>
              <a:rPr lang="ru-RU" baseline="0" dirty="0" err="1" smtClean="0"/>
              <a:t>отримували</a:t>
            </a:r>
            <a:r>
              <a:rPr lang="ru-RU" baseline="0" dirty="0" smtClean="0"/>
              <a:t> АРТ. Таким </a:t>
            </a:r>
            <a:r>
              <a:rPr lang="ru-RU" baseline="0" dirty="0" err="1" smtClean="0"/>
              <a:t>жінкам</a:t>
            </a:r>
            <a:r>
              <a:rPr lang="ru-RU" baseline="0" dirty="0" smtClean="0"/>
              <a:t> </a:t>
            </a:r>
            <a:r>
              <a:rPr lang="ru-RU" baseline="0" dirty="0" err="1" smtClean="0"/>
              <a:t>необхидний</a:t>
            </a:r>
            <a:r>
              <a:rPr lang="ru-RU" baseline="0" dirty="0" smtClean="0"/>
              <a:t> </a:t>
            </a:r>
            <a:r>
              <a:rPr lang="ru-RU" baseline="0" dirty="0" err="1" smtClean="0"/>
              <a:t>індивідуальний</a:t>
            </a:r>
            <a:r>
              <a:rPr lang="ru-RU" baseline="0" dirty="0" smtClean="0"/>
              <a:t> </a:t>
            </a:r>
            <a:r>
              <a:rPr lang="ru-RU" baseline="0" dirty="0" err="1" smtClean="0"/>
              <a:t>підхід</a:t>
            </a:r>
            <a:r>
              <a:rPr lang="ru-RU" baseline="0" dirty="0" smtClean="0"/>
              <a:t> – у тих, яки за станом </a:t>
            </a:r>
            <a:r>
              <a:rPr lang="ru-RU" baseline="0" dirty="0" err="1" smtClean="0"/>
              <a:t>здоров’я</a:t>
            </a:r>
            <a:r>
              <a:rPr lang="ru-RU" baseline="0" dirty="0" smtClean="0"/>
              <a:t> </a:t>
            </a:r>
            <a:r>
              <a:rPr lang="ru-RU" baseline="0" dirty="0" err="1" smtClean="0"/>
              <a:t>можуть</a:t>
            </a:r>
            <a:r>
              <a:rPr lang="ru-RU" baseline="0" dirty="0" smtClean="0"/>
              <a:t> </a:t>
            </a:r>
            <a:r>
              <a:rPr lang="ru-RU" baseline="0" dirty="0" err="1" smtClean="0"/>
              <a:t>народжувати</a:t>
            </a:r>
            <a:r>
              <a:rPr lang="ru-RU" baseline="0" dirty="0" smtClean="0"/>
              <a:t>, </a:t>
            </a:r>
            <a:r>
              <a:rPr lang="ru-RU" baseline="0" dirty="0" err="1" smtClean="0"/>
              <a:t>застосовують</a:t>
            </a:r>
            <a:r>
              <a:rPr lang="ru-RU" baseline="0" dirty="0" smtClean="0"/>
              <a:t> заходи ППМД, у </a:t>
            </a:r>
            <a:r>
              <a:rPr lang="ru-RU" baseline="0" dirty="0" err="1" smtClean="0"/>
              <a:t>яких</a:t>
            </a:r>
            <a:r>
              <a:rPr lang="ru-RU" baseline="0" dirty="0" smtClean="0"/>
              <a:t> </a:t>
            </a:r>
            <a:r>
              <a:rPr lang="ru-RU" baseline="0" dirty="0" err="1" smtClean="0"/>
              <a:t>стадія</a:t>
            </a:r>
            <a:r>
              <a:rPr lang="ru-RU" baseline="0" dirty="0" smtClean="0"/>
              <a:t> СНІД – </a:t>
            </a:r>
            <a:r>
              <a:rPr lang="ru-RU" baseline="0" dirty="0" err="1" smtClean="0"/>
              <a:t>застосовувати</a:t>
            </a:r>
            <a:r>
              <a:rPr lang="ru-RU" baseline="0" dirty="0" smtClean="0"/>
              <a:t> </a:t>
            </a:r>
            <a:r>
              <a:rPr lang="ru-RU" baseline="0" dirty="0" err="1" smtClean="0"/>
              <a:t>засоби</a:t>
            </a:r>
            <a:r>
              <a:rPr lang="ru-RU" baseline="0" dirty="0" smtClean="0"/>
              <a:t> ПС.</a:t>
            </a:r>
          </a:p>
          <a:p>
            <a:r>
              <a:rPr lang="ru-RU" baseline="0" dirty="0" err="1" smtClean="0"/>
              <a:t>Майже</a:t>
            </a:r>
            <a:r>
              <a:rPr lang="ru-RU" baseline="0" dirty="0" smtClean="0"/>
              <a:t> половина </a:t>
            </a:r>
            <a:r>
              <a:rPr lang="ru-RU" baseline="0" dirty="0" err="1" smtClean="0"/>
              <a:t>матерів</a:t>
            </a:r>
            <a:r>
              <a:rPr lang="ru-RU" baseline="0" dirty="0" smtClean="0"/>
              <a:t> ВІЛ- </a:t>
            </a:r>
            <a:r>
              <a:rPr lang="ru-RU" baseline="0" dirty="0" err="1" smtClean="0"/>
              <a:t>інфікованих</a:t>
            </a:r>
            <a:r>
              <a:rPr lang="ru-RU" baseline="0" dirty="0" smtClean="0"/>
              <a:t> </a:t>
            </a:r>
            <a:r>
              <a:rPr lang="ru-RU" baseline="0" dirty="0" err="1" smtClean="0"/>
              <a:t>дітей</a:t>
            </a:r>
            <a:r>
              <a:rPr lang="ru-RU" baseline="0" dirty="0" smtClean="0"/>
              <a:t> не </a:t>
            </a:r>
            <a:r>
              <a:rPr lang="ru-RU" baseline="0" dirty="0" err="1" smtClean="0"/>
              <a:t>отримала</a:t>
            </a:r>
            <a:r>
              <a:rPr lang="ru-RU" baseline="0" dirty="0" smtClean="0"/>
              <a:t> АРВП. </a:t>
            </a:r>
            <a:r>
              <a:rPr lang="ru-RU" baseline="0" dirty="0" err="1" smtClean="0"/>
              <a:t>Це</a:t>
            </a:r>
            <a:r>
              <a:rPr lang="ru-RU" baseline="0" dirty="0" smtClean="0"/>
              <a:t> доводить, </a:t>
            </a:r>
            <a:r>
              <a:rPr lang="ru-RU" baseline="0" dirty="0" err="1" smtClean="0"/>
              <a:t>що</a:t>
            </a:r>
            <a:r>
              <a:rPr lang="ru-RU" baseline="0" dirty="0" smtClean="0"/>
              <a:t> </a:t>
            </a:r>
            <a:r>
              <a:rPr lang="ru-RU" baseline="0" dirty="0" err="1" smtClean="0"/>
              <a:t>вагітність</a:t>
            </a:r>
            <a:r>
              <a:rPr lang="ru-RU" baseline="0" dirty="0" smtClean="0"/>
              <a:t> у них </a:t>
            </a:r>
            <a:r>
              <a:rPr lang="ru-RU" baseline="0" dirty="0" err="1" smtClean="0"/>
              <a:t>була</a:t>
            </a:r>
            <a:r>
              <a:rPr lang="ru-RU" baseline="0" dirty="0" smtClean="0"/>
              <a:t> </a:t>
            </a:r>
            <a:r>
              <a:rPr lang="ru-RU" baseline="0" dirty="0" err="1" smtClean="0"/>
              <a:t>небажаною</a:t>
            </a:r>
            <a:r>
              <a:rPr lang="ru-RU" baseline="0" dirty="0" smtClean="0"/>
              <a:t>.</a:t>
            </a:r>
            <a:endParaRPr lang="ru-RU" dirty="0"/>
          </a:p>
        </p:txBody>
      </p:sp>
      <p:sp>
        <p:nvSpPr>
          <p:cNvPr id="4" name="Номер слайда 3"/>
          <p:cNvSpPr>
            <a:spLocks noGrp="1"/>
          </p:cNvSpPr>
          <p:nvPr>
            <p:ph type="sldNum" sz="quarter" idx="10"/>
          </p:nvPr>
        </p:nvSpPr>
        <p:spPr/>
        <p:txBody>
          <a:bodyPr/>
          <a:lstStyle/>
          <a:p>
            <a:fld id="{C0B5DD8E-7933-4F40-9F1B-89D767119E0C}" type="slidenum">
              <a:rPr lang="ru-RU" smtClean="0"/>
              <a:t>4</a:t>
            </a:fld>
            <a:endParaRPr lang="ru-RU"/>
          </a:p>
        </p:txBody>
      </p:sp>
    </p:spTree>
    <p:extLst>
      <p:ext uri="{BB962C8B-B14F-4D97-AF65-F5344CB8AC3E}">
        <p14:creationId xmlns:p14="http://schemas.microsoft.com/office/powerpoint/2010/main" val="4137846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a:t>
            </a:r>
            <a:r>
              <a:rPr lang="ru-RU" baseline="0" dirty="0" smtClean="0"/>
              <a:t> того, </a:t>
            </a:r>
            <a:r>
              <a:rPr lang="ru-RU" baseline="0" dirty="0" err="1" smtClean="0"/>
              <a:t>щоб</a:t>
            </a:r>
            <a:r>
              <a:rPr lang="ru-RU" baseline="0" dirty="0" smtClean="0"/>
              <a:t> </a:t>
            </a:r>
            <a:r>
              <a:rPr lang="ru-RU" baseline="0" dirty="0" err="1" smtClean="0"/>
              <a:t>ефективно</a:t>
            </a:r>
            <a:r>
              <a:rPr lang="ru-RU" baseline="0" dirty="0" smtClean="0"/>
              <a:t> </a:t>
            </a:r>
            <a:r>
              <a:rPr lang="ru-RU" baseline="0" dirty="0" err="1" smtClean="0"/>
              <a:t>застосовувати</a:t>
            </a:r>
            <a:r>
              <a:rPr lang="ru-RU" baseline="0" dirty="0" smtClean="0"/>
              <a:t> </a:t>
            </a:r>
            <a:r>
              <a:rPr lang="ru-RU" baseline="0" dirty="0" err="1" smtClean="0"/>
              <a:t>методи</a:t>
            </a:r>
            <a:r>
              <a:rPr lang="ru-RU" baseline="0" dirty="0" smtClean="0"/>
              <a:t> та </a:t>
            </a:r>
            <a:r>
              <a:rPr lang="ru-RU" baseline="0" dirty="0" err="1" smtClean="0"/>
              <a:t>засоби</a:t>
            </a:r>
            <a:r>
              <a:rPr lang="ru-RU" baseline="0" dirty="0" smtClean="0"/>
              <a:t> ПС  </a:t>
            </a:r>
            <a:r>
              <a:rPr lang="ru-RU" baseline="0" dirty="0" err="1" smtClean="0"/>
              <a:t>необхідно</a:t>
            </a:r>
            <a:r>
              <a:rPr lang="ru-RU" baseline="0" dirty="0" smtClean="0"/>
              <a:t> </a:t>
            </a:r>
            <a:r>
              <a:rPr lang="ru-RU" baseline="0" dirty="0" err="1" smtClean="0"/>
              <a:t>чітко</a:t>
            </a:r>
            <a:r>
              <a:rPr lang="ru-RU" baseline="0" dirty="0" smtClean="0"/>
              <a:t> </a:t>
            </a:r>
            <a:r>
              <a:rPr lang="ru-RU" baseline="0" dirty="0" err="1" smtClean="0"/>
              <a:t>розуміти</a:t>
            </a:r>
            <a:r>
              <a:rPr lang="ru-RU" baseline="0" dirty="0" smtClean="0"/>
              <a:t>, </a:t>
            </a:r>
            <a:r>
              <a:rPr lang="ru-RU" baseline="0" dirty="0" err="1" smtClean="0"/>
              <a:t>що</a:t>
            </a:r>
            <a:r>
              <a:rPr lang="ru-RU" baseline="0" dirty="0" smtClean="0"/>
              <a:t> </a:t>
            </a:r>
            <a:r>
              <a:rPr lang="ru-RU" baseline="0" dirty="0" err="1" smtClean="0"/>
              <a:t>це</a:t>
            </a:r>
            <a:r>
              <a:rPr lang="ru-RU" baseline="0" dirty="0" smtClean="0"/>
              <a:t> не </a:t>
            </a:r>
            <a:r>
              <a:rPr lang="ru-RU" baseline="0" dirty="0" err="1" smtClean="0"/>
              <a:t>примусовість</a:t>
            </a:r>
            <a:r>
              <a:rPr lang="ru-RU" baseline="0" dirty="0" smtClean="0"/>
              <a:t> ВІЛ-</a:t>
            </a:r>
            <a:r>
              <a:rPr lang="ru-RU" baseline="0" dirty="0" err="1" smtClean="0"/>
              <a:t>інфікованої</a:t>
            </a:r>
            <a:r>
              <a:rPr lang="ru-RU" baseline="0" dirty="0" smtClean="0"/>
              <a:t> </a:t>
            </a:r>
            <a:r>
              <a:rPr lang="ru-RU" baseline="0" dirty="0" err="1" smtClean="0"/>
              <a:t>перевати</a:t>
            </a:r>
            <a:r>
              <a:rPr lang="ru-RU" baseline="0" dirty="0" smtClean="0"/>
              <a:t> </a:t>
            </a:r>
            <a:r>
              <a:rPr lang="ru-RU" baseline="0" dirty="0" err="1" smtClean="0"/>
              <a:t>вагітність</a:t>
            </a:r>
            <a:r>
              <a:rPr lang="ru-RU" baseline="0" dirty="0" smtClean="0"/>
              <a:t>. ЇЇ треба </a:t>
            </a:r>
            <a:r>
              <a:rPr lang="ru-RU" baseline="0" dirty="0" err="1" smtClean="0"/>
              <a:t>недопустити</a:t>
            </a:r>
            <a:r>
              <a:rPr lang="ru-RU" baseline="0" dirty="0" smtClean="0"/>
              <a:t>.</a:t>
            </a:r>
          </a:p>
          <a:p>
            <a:r>
              <a:rPr lang="ru-RU" baseline="0" dirty="0" smtClean="0"/>
              <a:t>ВООЗ </a:t>
            </a:r>
            <a:r>
              <a:rPr lang="ru-RU" baseline="0" dirty="0" err="1" smtClean="0"/>
              <a:t>визначає</a:t>
            </a:r>
            <a:r>
              <a:rPr lang="ru-RU" baseline="0" dirty="0" smtClean="0"/>
              <a:t>, </a:t>
            </a:r>
            <a:r>
              <a:rPr lang="ru-RU" baseline="0" dirty="0" err="1" smtClean="0"/>
              <a:t>що</a:t>
            </a:r>
            <a:r>
              <a:rPr lang="ru-RU" baseline="0" dirty="0" smtClean="0"/>
              <a:t> ПС -  </a:t>
            </a:r>
            <a:r>
              <a:rPr lang="uk-UA" sz="1200" b="1" dirty="0" smtClean="0">
                <a:latin typeface="Times New Roman" pitchFamily="18" charset="0"/>
                <a:cs typeface="Times New Roman" pitchFamily="18" charset="0"/>
              </a:rPr>
              <a:t> це види діяльності, які допомагають окремим особам та подружнім парам досягти певних репродуктивних результатів: запобігти небажаній вагітності, народити бажаних дітей, регулювати перерви між вагітностями, контролювати вибір часу народження дитини залежно від віку батьків та інших факторів, визначати кіль­кість дітей в сім’ї. Це поняття включає в себе інформацію про шляхи досяг­нення цих цілей, забезпечення свідомого вибору, можливість скористатися всім спектром безпечних та ефективних методів</a:t>
            </a:r>
            <a:endParaRPr lang="ru-RU" dirty="0" smtClean="0"/>
          </a:p>
          <a:p>
            <a:endParaRPr lang="ru-RU" dirty="0"/>
          </a:p>
        </p:txBody>
      </p:sp>
      <p:sp>
        <p:nvSpPr>
          <p:cNvPr id="4" name="Номер слайда 3"/>
          <p:cNvSpPr>
            <a:spLocks noGrp="1"/>
          </p:cNvSpPr>
          <p:nvPr>
            <p:ph type="sldNum" sz="quarter" idx="10"/>
          </p:nvPr>
        </p:nvSpPr>
        <p:spPr/>
        <p:txBody>
          <a:bodyPr/>
          <a:lstStyle/>
          <a:p>
            <a:fld id="{C0B5DD8E-7933-4F40-9F1B-89D767119E0C}" type="slidenum">
              <a:rPr lang="ru-RU" smtClean="0"/>
              <a:t>5</a:t>
            </a:fld>
            <a:endParaRPr lang="ru-RU"/>
          </a:p>
        </p:txBody>
      </p:sp>
    </p:spTree>
    <p:extLst>
      <p:ext uri="{BB962C8B-B14F-4D97-AF65-F5344CB8AC3E}">
        <p14:creationId xmlns:p14="http://schemas.microsoft.com/office/powerpoint/2010/main" val="1655244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Актуальнисть</a:t>
            </a:r>
            <a:r>
              <a:rPr lang="ru-RU" baseline="0" dirty="0" smtClean="0"/>
              <a:t> ПС ВІЛ-</a:t>
            </a:r>
            <a:r>
              <a:rPr lang="ru-RU" baseline="0" dirty="0" err="1" smtClean="0"/>
              <a:t>інфікованих</a:t>
            </a:r>
            <a:r>
              <a:rPr lang="ru-RU" baseline="0" dirty="0" smtClean="0"/>
              <a:t> </a:t>
            </a:r>
            <a:r>
              <a:rPr lang="ru-RU" baseline="0" dirty="0" err="1" smtClean="0"/>
              <a:t>жінок</a:t>
            </a:r>
            <a:r>
              <a:rPr lang="ru-RU" baseline="0" dirty="0" smtClean="0"/>
              <a:t> </a:t>
            </a:r>
            <a:r>
              <a:rPr lang="ru-RU" baseline="0" dirty="0" err="1" smtClean="0"/>
              <a:t>підтверджується</a:t>
            </a:r>
            <a:r>
              <a:rPr lang="ru-RU" baseline="0" dirty="0" smtClean="0"/>
              <a:t> </a:t>
            </a:r>
            <a:r>
              <a:rPr lang="ru-RU" baseline="0" dirty="0" err="1" smtClean="0"/>
              <a:t>також</a:t>
            </a:r>
            <a:r>
              <a:rPr lang="ru-RU" baseline="0" dirty="0" smtClean="0"/>
              <a:t> </a:t>
            </a:r>
            <a:r>
              <a:rPr lang="ru-RU" baseline="0" dirty="0" err="1" smtClean="0"/>
              <a:t>наступними</a:t>
            </a:r>
            <a:r>
              <a:rPr lang="ru-RU" baseline="0" dirty="0" smtClean="0"/>
              <a:t> проблемами.</a:t>
            </a:r>
          </a:p>
          <a:p>
            <a:pPr>
              <a:defRPr/>
            </a:pPr>
            <a:r>
              <a:rPr lang="uk-UA" dirty="0" smtClean="0"/>
              <a:t>- </a:t>
            </a:r>
            <a:r>
              <a:rPr lang="uk-UA" sz="1200" b="1" i="1" dirty="0" smtClean="0">
                <a:solidFill>
                  <a:srgbClr val="FF3300"/>
                </a:solidFill>
                <a:latin typeface="Times New Roman" charset="0"/>
                <a:cs typeface="Times New Roman" charset="0"/>
              </a:rPr>
              <a:t>високий рівень абортів</a:t>
            </a:r>
            <a:r>
              <a:rPr lang="uk-UA" sz="1200" b="1" i="1" dirty="0" smtClean="0">
                <a:solidFill>
                  <a:srgbClr val="000000"/>
                </a:solidFill>
                <a:latin typeface="Times New Roman" charset="0"/>
                <a:cs typeface="Times New Roman" charset="0"/>
              </a:rPr>
              <a:t> у ВІЛ-інфікованих жінок;</a:t>
            </a:r>
          </a:p>
          <a:p>
            <a:pPr>
              <a:defRPr/>
            </a:pPr>
            <a:r>
              <a:rPr lang="uk-UA" sz="1200" b="1" i="1" dirty="0" smtClean="0">
                <a:solidFill>
                  <a:srgbClr val="000000"/>
                </a:solidFill>
                <a:latin typeface="Times New Roman" charset="0"/>
                <a:cs typeface="Times New Roman" charset="0"/>
              </a:rPr>
              <a:t>- небажана вагітність з наступним штучним перериванням її для ослабленого з імунним дефіцитом організму ВІЛ-інфікованої жінки є серйозним </a:t>
            </a:r>
            <a:r>
              <a:rPr lang="uk-UA" sz="1200" b="1" i="1" dirty="0" smtClean="0">
                <a:solidFill>
                  <a:srgbClr val="FF3300"/>
                </a:solidFill>
                <a:latin typeface="Times New Roman" charset="0"/>
                <a:cs typeface="Times New Roman" charset="0"/>
              </a:rPr>
              <a:t>фізичним навантаженням</a:t>
            </a:r>
            <a:r>
              <a:rPr lang="uk-UA" sz="1200" b="1" i="1" dirty="0" smtClean="0">
                <a:solidFill>
                  <a:srgbClr val="000000"/>
                </a:solidFill>
                <a:latin typeface="Times New Roman" charset="0"/>
                <a:cs typeface="Times New Roman" charset="0"/>
              </a:rPr>
              <a:t>;</a:t>
            </a:r>
          </a:p>
          <a:p>
            <a:pPr>
              <a:defRPr/>
            </a:pPr>
            <a:r>
              <a:rPr lang="uk-UA" sz="1200" b="1" i="1" dirty="0" smtClean="0">
                <a:solidFill>
                  <a:srgbClr val="000000"/>
                </a:solidFill>
                <a:latin typeface="Times New Roman" charset="0"/>
                <a:cs typeface="Times New Roman" charset="0"/>
              </a:rPr>
              <a:t>- попередження небажаних вагітностей серед ВІЛ-інфікованих жінок не лише попереджає випадки ВІЛ-інфекції у новонароджених, а </a:t>
            </a:r>
            <a:r>
              <a:rPr lang="uk-UA" sz="1200" b="1" i="1" dirty="0" smtClean="0">
                <a:solidFill>
                  <a:srgbClr val="FF3300"/>
                </a:solidFill>
                <a:latin typeface="Times New Roman" charset="0"/>
                <a:cs typeface="Times New Roman" charset="0"/>
              </a:rPr>
              <a:t>сприяє зменшенню кількості соціальних сиріт</a:t>
            </a:r>
            <a:r>
              <a:rPr lang="uk-UA" sz="1200" b="1" i="1" dirty="0" smtClean="0">
                <a:solidFill>
                  <a:srgbClr val="000000"/>
                </a:solidFill>
                <a:latin typeface="Times New Roman" charset="0"/>
                <a:cs typeface="Times New Roman" charset="0"/>
              </a:rPr>
              <a:t> внаслідок відмови матері від дитини або її смерті;</a:t>
            </a:r>
          </a:p>
          <a:p>
            <a:pPr>
              <a:defRPr/>
            </a:pPr>
            <a:r>
              <a:rPr lang="uk-UA" sz="1200" b="1" i="1" dirty="0" smtClean="0">
                <a:solidFill>
                  <a:srgbClr val="000000"/>
                </a:solidFill>
                <a:latin typeface="Times New Roman" charset="0"/>
                <a:cs typeface="Times New Roman" charset="0"/>
              </a:rPr>
              <a:t>- </a:t>
            </a:r>
            <a:r>
              <a:rPr lang="uk-UA" sz="1200" b="1" i="1" dirty="0" smtClean="0">
                <a:solidFill>
                  <a:srgbClr val="FF3300"/>
                </a:solidFill>
                <a:latin typeface="Times New Roman" charset="0"/>
                <a:cs typeface="Times New Roman" charset="0"/>
              </a:rPr>
              <a:t>особливості, пов’язані з контрацепцією</a:t>
            </a:r>
            <a:r>
              <a:rPr lang="uk-UA" sz="1200" b="1" i="1" dirty="0" smtClean="0">
                <a:solidFill>
                  <a:srgbClr val="000000"/>
                </a:solidFill>
                <a:latin typeface="Times New Roman" charset="0"/>
                <a:cs typeface="Times New Roman" charset="0"/>
              </a:rPr>
              <a:t> серед ВІЛ-інфікованих жінок, включаючи взаємодію гормональних контрацептивів і АРВ препаратів;</a:t>
            </a:r>
          </a:p>
          <a:p>
            <a:pPr>
              <a:defRPr/>
            </a:pPr>
            <a:r>
              <a:rPr lang="uk-UA" sz="1200" b="1" i="1" dirty="0" smtClean="0">
                <a:solidFill>
                  <a:srgbClr val="000000"/>
                </a:solidFill>
                <a:latin typeface="Times New Roman" charset="0"/>
                <a:cs typeface="Times New Roman" charset="0"/>
              </a:rPr>
              <a:t>- </a:t>
            </a:r>
            <a:r>
              <a:rPr lang="uk-UA" sz="1200" b="1" i="1" dirty="0" smtClean="0">
                <a:solidFill>
                  <a:srgbClr val="FF3300"/>
                </a:solidFill>
                <a:latin typeface="Times New Roman" charset="0"/>
                <a:cs typeface="Times New Roman" charset="0"/>
              </a:rPr>
              <a:t>проблема прихильності</a:t>
            </a:r>
            <a:r>
              <a:rPr lang="uk-UA" sz="1200" b="1" i="1" dirty="0" smtClean="0">
                <a:solidFill>
                  <a:srgbClr val="000000"/>
                </a:solidFill>
                <a:latin typeface="Times New Roman" charset="0"/>
                <a:cs typeface="Times New Roman" charset="0"/>
              </a:rPr>
              <a:t> ВІЛ-інфікованої жінки до АРВ профілактики за умови небажаної вагітності;</a:t>
            </a:r>
          </a:p>
          <a:p>
            <a:pPr>
              <a:defRPr/>
            </a:pPr>
            <a:r>
              <a:rPr lang="uk-UA" sz="1200" b="1" i="1" dirty="0" smtClean="0">
                <a:solidFill>
                  <a:srgbClr val="000000"/>
                </a:solidFill>
                <a:latin typeface="Times New Roman" charset="0"/>
                <a:cs typeface="Times New Roman" charset="0"/>
              </a:rPr>
              <a:t>- проблема небажаної вагітності у </a:t>
            </a:r>
            <a:r>
              <a:rPr lang="uk-UA" sz="1200" b="1" i="1" dirty="0" smtClean="0">
                <a:solidFill>
                  <a:srgbClr val="FF3300"/>
                </a:solidFill>
                <a:latin typeface="Times New Roman" charset="0"/>
                <a:cs typeface="Times New Roman" charset="0"/>
              </a:rPr>
              <a:t>соціально неадаптованих</a:t>
            </a:r>
            <a:r>
              <a:rPr lang="uk-UA" sz="1200" b="1" i="1" dirty="0" smtClean="0">
                <a:solidFill>
                  <a:srgbClr val="000000"/>
                </a:solidFill>
                <a:latin typeface="Times New Roman" charset="0"/>
                <a:cs typeface="Times New Roman" charset="0"/>
              </a:rPr>
              <a:t> ВІЛ-інфікованих жінок;</a:t>
            </a:r>
          </a:p>
          <a:p>
            <a:pPr>
              <a:defRPr/>
            </a:pPr>
            <a:r>
              <a:rPr lang="uk-UA" sz="1200" b="1" i="1" dirty="0" smtClean="0">
                <a:solidFill>
                  <a:srgbClr val="000000"/>
                </a:solidFill>
                <a:latin typeface="Times New Roman" charset="0"/>
                <a:cs typeface="Times New Roman" charset="0"/>
              </a:rPr>
              <a:t>- проблема ПС для </a:t>
            </a:r>
            <a:r>
              <a:rPr lang="uk-UA" sz="1200" b="1" i="1" dirty="0" smtClean="0">
                <a:solidFill>
                  <a:srgbClr val="FF3300"/>
                </a:solidFill>
                <a:latin typeface="Times New Roman" charset="0"/>
                <a:cs typeface="Times New Roman" charset="0"/>
              </a:rPr>
              <a:t>дискордантних подружніх пар</a:t>
            </a:r>
          </a:p>
          <a:p>
            <a:r>
              <a:rPr lang="ru-RU" dirty="0" smtClean="0"/>
              <a:t>Я хочу,</a:t>
            </a:r>
            <a:r>
              <a:rPr lang="ru-RU" baseline="0" dirty="0" smtClean="0"/>
              <a:t> </a:t>
            </a:r>
            <a:r>
              <a:rPr lang="ru-RU" baseline="0" dirty="0" err="1" smtClean="0"/>
              <a:t>щоб</a:t>
            </a:r>
            <a:r>
              <a:rPr lang="ru-RU" baseline="0" dirty="0" smtClean="0"/>
              <a:t> </a:t>
            </a:r>
            <a:r>
              <a:rPr lang="ru-RU" baseline="0" dirty="0" err="1" smtClean="0"/>
              <a:t>ви</a:t>
            </a:r>
            <a:r>
              <a:rPr lang="ru-RU" baseline="0" dirty="0" smtClean="0"/>
              <a:t> </a:t>
            </a:r>
            <a:r>
              <a:rPr lang="ru-RU" baseline="0" dirty="0" err="1" smtClean="0"/>
              <a:t>звернули</a:t>
            </a:r>
            <a:r>
              <a:rPr lang="ru-RU" baseline="0" dirty="0" smtClean="0"/>
              <a:t> </a:t>
            </a:r>
            <a:r>
              <a:rPr lang="ru-RU" baseline="0" dirty="0" err="1" smtClean="0"/>
              <a:t>особливу</a:t>
            </a:r>
            <a:r>
              <a:rPr lang="ru-RU" baseline="0" dirty="0" smtClean="0"/>
              <a:t> </a:t>
            </a:r>
            <a:r>
              <a:rPr lang="ru-RU" baseline="0" dirty="0" err="1" smtClean="0"/>
              <a:t>увагу</a:t>
            </a:r>
            <a:r>
              <a:rPr lang="ru-RU" baseline="0" dirty="0" smtClean="0"/>
              <a:t> на </a:t>
            </a:r>
            <a:r>
              <a:rPr lang="ru-RU" baseline="0" dirty="0" err="1" smtClean="0"/>
              <a:t>останнє</a:t>
            </a:r>
            <a:r>
              <a:rPr lang="ru-RU" baseline="0" dirty="0" smtClean="0"/>
              <a:t> </a:t>
            </a:r>
            <a:r>
              <a:rPr lang="ru-RU" baseline="0" dirty="0" err="1" smtClean="0"/>
              <a:t>речення</a:t>
            </a:r>
            <a:r>
              <a:rPr lang="ru-RU" baseline="0" dirty="0" smtClean="0"/>
              <a:t>.</a:t>
            </a:r>
            <a:endParaRPr lang="ru-RU" dirty="0"/>
          </a:p>
        </p:txBody>
      </p:sp>
      <p:sp>
        <p:nvSpPr>
          <p:cNvPr id="4" name="Номер слайда 3"/>
          <p:cNvSpPr>
            <a:spLocks noGrp="1"/>
          </p:cNvSpPr>
          <p:nvPr>
            <p:ph type="sldNum" sz="quarter" idx="10"/>
          </p:nvPr>
        </p:nvSpPr>
        <p:spPr/>
        <p:txBody>
          <a:bodyPr/>
          <a:lstStyle/>
          <a:p>
            <a:fld id="{C0B5DD8E-7933-4F40-9F1B-89D767119E0C}" type="slidenum">
              <a:rPr lang="ru-RU" smtClean="0"/>
              <a:t>6</a:t>
            </a:fld>
            <a:endParaRPr lang="ru-RU"/>
          </a:p>
        </p:txBody>
      </p:sp>
    </p:spTree>
    <p:extLst>
      <p:ext uri="{BB962C8B-B14F-4D97-AF65-F5344CB8AC3E}">
        <p14:creationId xmlns:p14="http://schemas.microsoft.com/office/powerpoint/2010/main" val="1285836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uk-UA" b="1" dirty="0" smtClean="0">
                <a:solidFill>
                  <a:schemeClr val="tx1"/>
                </a:solidFill>
              </a:rPr>
              <a:t>На сьогодні </a:t>
            </a:r>
            <a:r>
              <a:rPr lang="uk-UA" b="1" dirty="0" smtClean="0">
                <a:solidFill>
                  <a:srgbClr val="FF0000"/>
                </a:solidFill>
              </a:rPr>
              <a:t>новим викликом </a:t>
            </a:r>
            <a:r>
              <a:rPr lang="uk-UA" b="1" dirty="0" smtClean="0">
                <a:solidFill>
                  <a:schemeClr val="tx1"/>
                </a:solidFill>
              </a:rPr>
              <a:t>сучасності для України стало народження дітей у дискордантних сімейних пар, у яких один із подружжя є ВІЛ-інфікованим, інший ВІЛ-позитивним. </a:t>
            </a:r>
            <a:r>
              <a:rPr lang="uk-UA" b="1" dirty="0" smtClean="0">
                <a:solidFill>
                  <a:srgbClr val="FF0000"/>
                </a:solidFill>
              </a:rPr>
              <a:t>За ВООЗ кількість дискордантних подружніх пар складає біля 50% усіх ВІЛ-інфікованих пацієнтів</a:t>
            </a:r>
            <a:r>
              <a:rPr lang="uk-UA" b="1" dirty="0" smtClean="0">
                <a:solidFill>
                  <a:schemeClr val="tx1"/>
                </a:solidFill>
              </a:rPr>
              <a:t>. Своєчасне виявлення дискордантних сімейних пар, забезпечення їх інформацією щодо безпечної статевої поведінки та можливості застосування допоміжних репродуктивних технологій сприятиме профілактиці ВІЛ-інфекції у статевого партнера та новонародженої дитини</a:t>
            </a:r>
          </a:p>
          <a:p>
            <a:endParaRPr lang="ru-RU" dirty="0"/>
          </a:p>
        </p:txBody>
      </p:sp>
      <p:sp>
        <p:nvSpPr>
          <p:cNvPr id="4" name="Номер слайда 3"/>
          <p:cNvSpPr>
            <a:spLocks noGrp="1"/>
          </p:cNvSpPr>
          <p:nvPr>
            <p:ph type="sldNum" sz="quarter" idx="10"/>
          </p:nvPr>
        </p:nvSpPr>
        <p:spPr/>
        <p:txBody>
          <a:bodyPr/>
          <a:lstStyle/>
          <a:p>
            <a:fld id="{C0B5DD8E-7933-4F40-9F1B-89D767119E0C}" type="slidenum">
              <a:rPr lang="ru-RU" smtClean="0"/>
              <a:t>7</a:t>
            </a:fld>
            <a:endParaRPr lang="ru-RU"/>
          </a:p>
        </p:txBody>
      </p:sp>
    </p:spTree>
    <p:extLst>
      <p:ext uri="{BB962C8B-B14F-4D97-AF65-F5344CB8AC3E}">
        <p14:creationId xmlns:p14="http://schemas.microsoft.com/office/powerpoint/2010/main" val="1339777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a:t>
            </a:r>
            <a:r>
              <a:rPr lang="ru-RU" dirty="0" err="1" smtClean="0"/>
              <a:t>сьогодні</a:t>
            </a:r>
            <a:r>
              <a:rPr lang="ru-RU" dirty="0" smtClean="0"/>
              <a:t> </a:t>
            </a:r>
            <a:r>
              <a:rPr lang="ru-RU" dirty="0" err="1" smtClean="0"/>
              <a:t>є</a:t>
            </a:r>
            <a:r>
              <a:rPr lang="ru-RU" dirty="0" smtClean="0"/>
              <a:t> </a:t>
            </a:r>
            <a:r>
              <a:rPr lang="ru-RU" dirty="0" err="1" smtClean="0"/>
              <a:t>чіткі</a:t>
            </a:r>
            <a:r>
              <a:rPr lang="ru-RU" dirty="0" smtClean="0"/>
              <a:t> </a:t>
            </a:r>
            <a:r>
              <a:rPr lang="ru-RU" dirty="0" err="1" smtClean="0"/>
              <a:t>стандарти</a:t>
            </a:r>
            <a:r>
              <a:rPr lang="ru-RU" dirty="0" smtClean="0"/>
              <a:t> у </a:t>
            </a:r>
            <a:r>
              <a:rPr lang="ru-RU" dirty="0" err="1" smtClean="0"/>
              <a:t>використанні</a:t>
            </a:r>
            <a:r>
              <a:rPr lang="ru-RU" dirty="0" smtClean="0"/>
              <a:t> </a:t>
            </a:r>
            <a:r>
              <a:rPr lang="ru-RU" dirty="0" err="1" smtClean="0"/>
              <a:t>контрацепції</a:t>
            </a:r>
            <a:r>
              <a:rPr lang="ru-RU" dirty="0" smtClean="0"/>
              <a:t> </a:t>
            </a:r>
            <a:r>
              <a:rPr lang="ru-RU" dirty="0" err="1" smtClean="0"/>
              <a:t>розроблені</a:t>
            </a:r>
            <a:r>
              <a:rPr lang="ru-RU" dirty="0" smtClean="0"/>
              <a:t> ВООЗ. </a:t>
            </a:r>
            <a:r>
              <a:rPr lang="ru-RU" dirty="0" err="1" smtClean="0"/>
              <a:t>Якщо</a:t>
            </a:r>
            <a:r>
              <a:rPr lang="ru-RU" baseline="0" dirty="0" smtClean="0"/>
              <a:t> </a:t>
            </a:r>
            <a:r>
              <a:rPr lang="ru-RU" baseline="0" dirty="0" err="1" smtClean="0"/>
              <a:t>їх</a:t>
            </a:r>
            <a:r>
              <a:rPr lang="ru-RU" baseline="0" dirty="0" smtClean="0"/>
              <a:t> </a:t>
            </a:r>
            <a:r>
              <a:rPr lang="ru-RU" baseline="0" dirty="0" err="1" smtClean="0"/>
              <a:t>дотримуватись</a:t>
            </a:r>
            <a:r>
              <a:rPr lang="ru-RU" baseline="0" dirty="0" smtClean="0"/>
              <a:t>, то </a:t>
            </a:r>
            <a:r>
              <a:rPr lang="ru-RU" baseline="0" dirty="0" err="1" smtClean="0"/>
              <a:t>ускладнення</a:t>
            </a:r>
            <a:r>
              <a:rPr lang="ru-RU" baseline="0" dirty="0" smtClean="0"/>
              <a:t> та </a:t>
            </a:r>
            <a:r>
              <a:rPr lang="ru-RU" baseline="0" dirty="0" err="1" smtClean="0"/>
              <a:t>невдачі</a:t>
            </a:r>
            <a:r>
              <a:rPr lang="ru-RU" baseline="0" dirty="0" smtClean="0"/>
              <a:t> </a:t>
            </a:r>
            <a:r>
              <a:rPr lang="ru-RU" baseline="0" dirty="0" err="1" smtClean="0"/>
              <a:t>використання</a:t>
            </a:r>
            <a:r>
              <a:rPr lang="ru-RU" baseline="0" dirty="0" smtClean="0"/>
              <a:t> </a:t>
            </a:r>
            <a:r>
              <a:rPr lang="ru-RU" baseline="0" dirty="0" err="1" smtClean="0"/>
              <a:t>контрацепції</a:t>
            </a:r>
            <a:r>
              <a:rPr lang="ru-RU" baseline="0" dirty="0" smtClean="0"/>
              <a:t> </a:t>
            </a:r>
            <a:r>
              <a:rPr lang="ru-RU" baseline="0" dirty="0" err="1" smtClean="0"/>
              <a:t>можливо</a:t>
            </a:r>
            <a:r>
              <a:rPr lang="ru-RU" baseline="0" dirty="0" smtClean="0"/>
              <a:t> </a:t>
            </a:r>
            <a:r>
              <a:rPr lang="ru-RU" baseline="0" dirty="0" err="1" smtClean="0"/>
              <a:t>звести</a:t>
            </a:r>
            <a:r>
              <a:rPr lang="ru-RU" baseline="0" dirty="0" smtClean="0"/>
              <a:t> до </a:t>
            </a:r>
            <a:r>
              <a:rPr lang="ru-RU" baseline="0" dirty="0" err="1" smtClean="0"/>
              <a:t>мінімуму</a:t>
            </a:r>
            <a:r>
              <a:rPr lang="ru-RU" baseline="0" dirty="0" smtClean="0"/>
              <a:t>.</a:t>
            </a:r>
          </a:p>
          <a:p>
            <a:r>
              <a:rPr lang="ru-RU" baseline="0" dirty="0" smtClean="0"/>
              <a:t>Перед вами </a:t>
            </a:r>
            <a:r>
              <a:rPr lang="uk-UA" sz="1200" b="1" dirty="0" smtClean="0">
                <a:latin typeface="Times New Roman"/>
                <a:cs typeface="Times New Roman"/>
              </a:rPr>
              <a:t>Шкала категорій ВООЗ щодо використання контрацептивів:</a:t>
            </a:r>
            <a:r>
              <a:rPr lang="uk-UA" sz="1200" b="1" baseline="0" dirty="0" smtClean="0">
                <a:latin typeface="Times New Roman"/>
                <a:cs typeface="Times New Roman"/>
              </a:rPr>
              <a:t> на слайді 4 категорії клієнтів для використання контрацепції. Давайте розглянемо наведені категорії.</a:t>
            </a:r>
          </a:p>
          <a:p>
            <a:r>
              <a:rPr lang="uk-UA" sz="1200" b="1" baseline="0" dirty="0" smtClean="0">
                <a:latin typeface="Times New Roman"/>
                <a:cs typeface="Times New Roman"/>
              </a:rPr>
              <a:t>У відповідності цих категорій ВООЗ розроблено зведену таблицю хвороб, пріи яких показані ті чи інші контрацептиви.</a:t>
            </a:r>
            <a:endParaRPr lang="uk-UA" sz="1200" b="1" dirty="0" smtClean="0">
              <a:latin typeface="Times New Roman"/>
              <a:cs typeface="Times New Roman"/>
            </a:endParaRPr>
          </a:p>
        </p:txBody>
      </p:sp>
      <p:sp>
        <p:nvSpPr>
          <p:cNvPr id="4" name="Номер слайда 3"/>
          <p:cNvSpPr>
            <a:spLocks noGrp="1"/>
          </p:cNvSpPr>
          <p:nvPr>
            <p:ph type="sldNum" sz="quarter" idx="10"/>
          </p:nvPr>
        </p:nvSpPr>
        <p:spPr/>
        <p:txBody>
          <a:bodyPr/>
          <a:lstStyle/>
          <a:p>
            <a:fld id="{C0B5DD8E-7933-4F40-9F1B-89D767119E0C}" type="slidenum">
              <a:rPr lang="ru-RU" smtClean="0"/>
              <a:t>8</a:t>
            </a:fld>
            <a:endParaRPr lang="ru-RU"/>
          </a:p>
        </p:txBody>
      </p:sp>
    </p:spTree>
    <p:extLst>
      <p:ext uri="{BB962C8B-B14F-4D97-AF65-F5344CB8AC3E}">
        <p14:creationId xmlns:p14="http://schemas.microsoft.com/office/powerpoint/2010/main" val="4270757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Я</a:t>
            </a:r>
            <a:r>
              <a:rPr lang="ru-RU" baseline="0" dirty="0" smtClean="0"/>
              <a:t>к </a:t>
            </a:r>
            <a:r>
              <a:rPr lang="ru-RU" baseline="0" dirty="0" err="1" smtClean="0"/>
              <a:t>ви</a:t>
            </a:r>
            <a:r>
              <a:rPr lang="ru-RU" baseline="0" dirty="0" smtClean="0"/>
              <a:t> </a:t>
            </a:r>
            <a:r>
              <a:rPr lang="ru-RU" baseline="0" dirty="0" err="1" smtClean="0"/>
              <a:t>бачите</a:t>
            </a:r>
            <a:r>
              <a:rPr lang="ru-RU" baseline="0" dirty="0" smtClean="0"/>
              <a:t> на </a:t>
            </a:r>
            <a:r>
              <a:rPr lang="ru-RU" baseline="0" dirty="0" err="1" smtClean="0"/>
              <a:t>слайді</a:t>
            </a:r>
            <a:r>
              <a:rPr lang="ru-RU" baseline="0" dirty="0" smtClean="0"/>
              <a:t> для ВИЛ-</a:t>
            </a:r>
            <a:r>
              <a:rPr lang="ru-RU" baseline="0" dirty="0" err="1" smtClean="0"/>
              <a:t>інфікованих</a:t>
            </a:r>
            <a:r>
              <a:rPr lang="ru-RU" baseline="0" dirty="0" smtClean="0"/>
              <a:t> </a:t>
            </a:r>
            <a:r>
              <a:rPr lang="ru-RU" baseline="0" dirty="0" err="1" smtClean="0"/>
              <a:t>пацієнтів</a:t>
            </a:r>
            <a:r>
              <a:rPr lang="ru-RU" baseline="0" dirty="0" smtClean="0"/>
              <a:t> </a:t>
            </a:r>
            <a:r>
              <a:rPr lang="ru-RU" baseline="0" dirty="0" err="1" smtClean="0"/>
              <a:t>є</a:t>
            </a:r>
            <a:r>
              <a:rPr lang="ru-RU" baseline="0" dirty="0" smtClean="0"/>
              <a:t> </a:t>
            </a:r>
            <a:r>
              <a:rPr lang="ru-RU" baseline="0" dirty="0" err="1" smtClean="0"/>
              <a:t>самий</a:t>
            </a:r>
            <a:r>
              <a:rPr lang="ru-RU" baseline="0" dirty="0" smtClean="0"/>
              <a:t> широкий </a:t>
            </a:r>
            <a:r>
              <a:rPr lang="ru-RU" baseline="0" dirty="0" err="1" smtClean="0"/>
              <a:t>асортимент</a:t>
            </a:r>
            <a:r>
              <a:rPr lang="ru-RU" baseline="0" dirty="0" smtClean="0"/>
              <a:t> </a:t>
            </a:r>
            <a:r>
              <a:rPr lang="ru-RU" baseline="0" dirty="0" err="1" smtClean="0"/>
              <a:t>контрацептивів</a:t>
            </a:r>
            <a:r>
              <a:rPr lang="ru-RU" baseline="0" dirty="0" smtClean="0"/>
              <a:t> для застосування7</a:t>
            </a:r>
          </a:p>
          <a:p>
            <a:r>
              <a:rPr lang="ru-RU" baseline="0" dirty="0" smtClean="0"/>
              <a:t>По </a:t>
            </a:r>
            <a:r>
              <a:rPr lang="ru-RU" baseline="0" dirty="0" err="1" smtClean="0"/>
              <a:t>горизонталі</a:t>
            </a:r>
            <a:r>
              <a:rPr lang="ru-RU" baseline="0" dirty="0" smtClean="0"/>
              <a:t> – </a:t>
            </a:r>
            <a:r>
              <a:rPr lang="ru-RU" baseline="0" dirty="0" err="1" smtClean="0"/>
              <a:t>види</a:t>
            </a:r>
            <a:r>
              <a:rPr lang="ru-RU" baseline="0" dirty="0" smtClean="0"/>
              <a:t> </a:t>
            </a:r>
            <a:r>
              <a:rPr lang="ru-RU" baseline="0" dirty="0" err="1" smtClean="0"/>
              <a:t>контрацептивів</a:t>
            </a:r>
            <a:r>
              <a:rPr lang="ru-RU" baseline="0" dirty="0" smtClean="0"/>
              <a:t>, по </a:t>
            </a:r>
            <a:r>
              <a:rPr lang="ru-RU" baseline="0" dirty="0" err="1" smtClean="0"/>
              <a:t>вертикалі</a:t>
            </a:r>
            <a:r>
              <a:rPr lang="ru-RU" baseline="0" dirty="0" smtClean="0"/>
              <a:t> </a:t>
            </a:r>
            <a:r>
              <a:rPr lang="ru-RU" baseline="0" dirty="0" err="1" smtClean="0"/>
              <a:t>таблиці</a:t>
            </a:r>
            <a:r>
              <a:rPr lang="ru-RU" baseline="0" dirty="0" smtClean="0"/>
              <a:t> </a:t>
            </a:r>
            <a:r>
              <a:rPr lang="ru-RU" baseline="0" dirty="0" err="1" smtClean="0"/>
              <a:t>різні</a:t>
            </a:r>
            <a:r>
              <a:rPr lang="ru-RU" baseline="0" dirty="0" smtClean="0"/>
              <a:t> </a:t>
            </a:r>
            <a:r>
              <a:rPr lang="ru-RU" baseline="0" dirty="0" err="1" smtClean="0"/>
              <a:t>стани</a:t>
            </a:r>
            <a:r>
              <a:rPr lang="ru-RU" baseline="0" dirty="0" smtClean="0"/>
              <a:t>, </a:t>
            </a:r>
            <a:r>
              <a:rPr lang="ru-RU" baseline="0" dirty="0" err="1" smtClean="0"/>
              <a:t>пов’язані</a:t>
            </a:r>
            <a:r>
              <a:rPr lang="ru-RU" baseline="0" dirty="0" smtClean="0"/>
              <a:t> з ВІЛ-</a:t>
            </a:r>
            <a:r>
              <a:rPr lang="ru-RU" baseline="0" dirty="0" err="1" smtClean="0"/>
              <a:t>інфекцією</a:t>
            </a:r>
            <a:r>
              <a:rPr lang="ru-RU" baseline="0" dirty="0" smtClean="0"/>
              <a:t>. Нею </a:t>
            </a:r>
            <a:r>
              <a:rPr lang="ru-RU" baseline="0" dirty="0" err="1" smtClean="0"/>
              <a:t>користуватися</a:t>
            </a:r>
            <a:r>
              <a:rPr lang="ru-RU" baseline="0" dirty="0" smtClean="0"/>
              <a:t> </a:t>
            </a:r>
            <a:r>
              <a:rPr lang="ru-RU" baseline="0" dirty="0" err="1" smtClean="0"/>
              <a:t>дуже</a:t>
            </a:r>
            <a:r>
              <a:rPr lang="ru-RU" baseline="0" dirty="0" smtClean="0"/>
              <a:t> </a:t>
            </a:r>
            <a:r>
              <a:rPr lang="ru-RU" baseline="0" dirty="0" err="1" smtClean="0"/>
              <a:t>зручно</a:t>
            </a:r>
            <a:r>
              <a:rPr lang="ru-RU" baseline="0" dirty="0" smtClean="0"/>
              <a:t> і Давайте </a:t>
            </a:r>
            <a:r>
              <a:rPr lang="ru-RU" baseline="0" dirty="0" err="1" smtClean="0"/>
              <a:t>розглянемо</a:t>
            </a:r>
            <a:r>
              <a:rPr lang="ru-RU" baseline="0" dirty="0" smtClean="0"/>
              <a:t> </a:t>
            </a:r>
            <a:r>
              <a:rPr lang="ru-RU" baseline="0" dirty="0" err="1" smtClean="0"/>
              <a:t>таблицю</a:t>
            </a:r>
            <a:r>
              <a:rPr lang="ru-RU" baseline="0" dirty="0" smtClean="0"/>
              <a:t>!</a:t>
            </a:r>
            <a:endParaRPr lang="ru-RU" dirty="0"/>
          </a:p>
        </p:txBody>
      </p:sp>
      <p:sp>
        <p:nvSpPr>
          <p:cNvPr id="4" name="Номер слайда 3"/>
          <p:cNvSpPr>
            <a:spLocks noGrp="1"/>
          </p:cNvSpPr>
          <p:nvPr>
            <p:ph type="sldNum" sz="quarter" idx="10"/>
          </p:nvPr>
        </p:nvSpPr>
        <p:spPr/>
        <p:txBody>
          <a:bodyPr/>
          <a:lstStyle/>
          <a:p>
            <a:fld id="{C0B5DD8E-7933-4F40-9F1B-89D767119E0C}" type="slidenum">
              <a:rPr lang="ru-RU" smtClean="0"/>
              <a:t>9</a:t>
            </a:fld>
            <a:endParaRPr lang="ru-RU"/>
          </a:p>
        </p:txBody>
      </p:sp>
    </p:spTree>
    <p:extLst>
      <p:ext uri="{BB962C8B-B14F-4D97-AF65-F5344CB8AC3E}">
        <p14:creationId xmlns:p14="http://schemas.microsoft.com/office/powerpoint/2010/main" val="2395518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effectLst/>
                <a:latin typeface="+mn-lt"/>
                <a:ea typeface="+mn-ea"/>
                <a:cs typeface="+mn-cs"/>
              </a:rPr>
              <a:t>На  центри первинної медичної допомоги покладається відповідальність щодо забезпечення необхідною інформацією з питань ПС ВІЛ–інфікованих жінок. Питання планування вагітності конкретної ВІЛ-інфікованої жінки вирішуються лікарем загальної практики–сімейним лікарем спільно з лікарем центру “Довіра” або, у разі необхідності, зі спеціалістом Центру профілактики та боротьби зі СНІДом у відповідності до стадії ВІЛ-інфекції.</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C0B5DD8E-7933-4F40-9F1B-89D767119E0C}" type="slidenum">
              <a:rPr lang="ru-RU" smtClean="0"/>
              <a:t>11</a:t>
            </a:fld>
            <a:endParaRPr lang="ru-RU"/>
          </a:p>
        </p:txBody>
      </p:sp>
    </p:spTree>
    <p:extLst>
      <p:ext uri="{BB962C8B-B14F-4D97-AF65-F5344CB8AC3E}">
        <p14:creationId xmlns:p14="http://schemas.microsoft.com/office/powerpoint/2010/main" val="167251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Титульний слайд">
    <p:bg>
      <p:bgPr>
        <a:solidFill>
          <a:schemeClr val="bg1"/>
        </a:solidFill>
        <a:effectLst/>
      </p:bgPr>
    </p:bg>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pic>
        <p:nvPicPr>
          <p:cNvPr id="9" name="Рисунок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287" y="5480217"/>
            <a:ext cx="4495083" cy="1377783"/>
          </a:xfrm>
          <a:prstGeom prst="rect">
            <a:avLst/>
          </a:prstGeom>
        </p:spPr>
      </p:pic>
      <p:sp>
        <p:nvSpPr>
          <p:cNvPr id="2" name="Заголовок 1"/>
          <p:cNvSpPr>
            <a:spLocks noGrp="1"/>
          </p:cNvSpPr>
          <p:nvPr>
            <p:ph type="ctrTitle" hasCustomPrompt="1"/>
          </p:nvPr>
        </p:nvSpPr>
        <p:spPr>
          <a:xfrm>
            <a:off x="1524000" y="1122363"/>
            <a:ext cx="9144000" cy="2387600"/>
          </a:xfrm>
        </p:spPr>
        <p:txBody>
          <a:bodyPr anchor="b">
            <a:normAutofit/>
          </a:bodyPr>
          <a:lstStyle>
            <a:lvl1pPr algn="l">
              <a:defRPr sz="4400" b="1">
                <a:solidFill>
                  <a:schemeClr val="bg1"/>
                </a:solidFill>
              </a:defRPr>
            </a:lvl1pPr>
          </a:lstStyle>
          <a:p>
            <a:r>
              <a:rPr lang="uk-UA" dirty="0" smtClean="0"/>
              <a:t>ЗРАЗОК ЗАГОЛОВКА</a:t>
            </a:r>
            <a:endParaRPr lang="ru-RU" dirty="0"/>
          </a:p>
        </p:txBody>
      </p:sp>
      <p:sp>
        <p:nvSpPr>
          <p:cNvPr id="3" name="Підзаголовок 2"/>
          <p:cNvSpPr>
            <a:spLocks noGrp="1"/>
          </p:cNvSpPr>
          <p:nvPr>
            <p:ph type="subTitle" idx="1"/>
          </p:nvPr>
        </p:nvSpPr>
        <p:spPr>
          <a:xfrm>
            <a:off x="1524000" y="3602038"/>
            <a:ext cx="770001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dirty="0" smtClean="0"/>
              <a:t>Зразок підзаголовка</a:t>
            </a:r>
            <a:endParaRPr lang="ru-RU" dirty="0"/>
          </a:p>
        </p:txBody>
      </p:sp>
    </p:spTree>
    <p:extLst>
      <p:ext uri="{BB962C8B-B14F-4D97-AF65-F5344CB8AC3E}">
        <p14:creationId xmlns:p14="http://schemas.microsoft.com/office/powerpoint/2010/main" val="371700685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ru-RU"/>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Tree>
    <p:extLst>
      <p:ext uri="{BB962C8B-B14F-4D97-AF65-F5344CB8AC3E}">
        <p14:creationId xmlns:p14="http://schemas.microsoft.com/office/powerpoint/2010/main" val="885082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Tree>
    <p:extLst>
      <p:ext uri="{BB962C8B-B14F-4D97-AF65-F5344CB8AC3E}">
        <p14:creationId xmlns:p14="http://schemas.microsoft.com/office/powerpoint/2010/main" val="3611467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Користувацький макет">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7"/>
            <a:ext cx="12192000" cy="6864097"/>
          </a:xfrm>
          <a:prstGeom prst="rect">
            <a:avLst/>
          </a:prstGeom>
        </p:spPr>
      </p:pic>
      <p:sp>
        <p:nvSpPr>
          <p:cNvPr id="2" name="Заголовок 1"/>
          <p:cNvSpPr>
            <a:spLocks noGrp="1"/>
          </p:cNvSpPr>
          <p:nvPr>
            <p:ph type="title"/>
          </p:nvPr>
        </p:nvSpPr>
        <p:spPr>
          <a:xfrm>
            <a:off x="746760" y="1657000"/>
            <a:ext cx="10515600" cy="1325563"/>
          </a:xfrm>
        </p:spPr>
        <p:txBody>
          <a:bodyPr/>
          <a:lstStyle>
            <a:lvl1pPr>
              <a:defRPr>
                <a:solidFill>
                  <a:schemeClr val="bg1"/>
                </a:solidFill>
              </a:defRPr>
            </a:lvl1pPr>
          </a:lstStyle>
          <a:p>
            <a:r>
              <a:rPr lang="uk-UA" smtClean="0"/>
              <a:t>Зразок заголовка</a:t>
            </a:r>
            <a:endParaRPr lang="ru-RU"/>
          </a:p>
        </p:txBody>
      </p:sp>
      <p:sp>
        <p:nvSpPr>
          <p:cNvPr id="3" name="Місце для дати 2"/>
          <p:cNvSpPr>
            <a:spLocks noGrp="1"/>
          </p:cNvSpPr>
          <p:nvPr>
            <p:ph type="dt" sz="half" idx="10"/>
          </p:nvPr>
        </p:nvSpPr>
        <p:spPr>
          <a:xfrm>
            <a:off x="746760" y="4641850"/>
            <a:ext cx="2743200" cy="365125"/>
          </a:xfrm>
          <a:prstGeom prst="rect">
            <a:avLst/>
          </a:prstGeom>
        </p:spPr>
        <p:txBody>
          <a:bodyPr/>
          <a:lstStyle>
            <a:lvl1pPr>
              <a:defRPr>
                <a:solidFill>
                  <a:schemeClr val="bg1"/>
                </a:solidFill>
              </a:defRPr>
            </a:lvl1pPr>
          </a:lstStyle>
          <a:p>
            <a:fld id="{84E23968-035C-4A24-ABB1-19B410995447}" type="datetimeFigureOut">
              <a:rPr lang="ru-RU" smtClean="0"/>
              <a:pPr/>
              <a:t>09.09.16</a:t>
            </a:fld>
            <a:endParaRPr lang="ru-RU"/>
          </a:p>
        </p:txBody>
      </p:sp>
      <p:sp>
        <p:nvSpPr>
          <p:cNvPr id="7" name="Прямокутник 6"/>
          <p:cNvSpPr/>
          <p:nvPr userDrawn="1"/>
        </p:nvSpPr>
        <p:spPr>
          <a:xfrm>
            <a:off x="746760" y="6160770"/>
            <a:ext cx="3543300" cy="697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lumMod val="50000"/>
                    <a:lumOff val="50000"/>
                  </a:schemeClr>
                </a:solidFill>
              </a:rPr>
              <a:t>www.ucdc.gov.ua</a:t>
            </a:r>
            <a:endParaRPr lang="ru-RU" sz="2000" dirty="0" smtClean="0">
              <a:solidFill>
                <a:schemeClr val="tx1">
                  <a:lumMod val="50000"/>
                  <a:lumOff val="50000"/>
                </a:schemeClr>
              </a:solidFill>
            </a:endParaRPr>
          </a:p>
        </p:txBody>
      </p:sp>
    </p:spTree>
    <p:extLst>
      <p:ext uri="{BB962C8B-B14F-4D97-AF65-F5344CB8AC3E}">
        <p14:creationId xmlns:p14="http://schemas.microsoft.com/office/powerpoint/2010/main" val="195993058"/>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27200" y="152401"/>
            <a:ext cx="10160000" cy="563563"/>
          </a:xfrm>
        </p:spPr>
        <p:txBody>
          <a:bodyPr/>
          <a:lstStyle/>
          <a:p>
            <a:r>
              <a:rPr lang="en-US" smtClean="0"/>
              <a:t>Образец заголовка</a:t>
            </a:r>
            <a:endParaRPr lang="ru-RU"/>
          </a:p>
        </p:txBody>
      </p:sp>
      <p:sp>
        <p:nvSpPr>
          <p:cNvPr id="3" name="Таблица 2"/>
          <p:cNvSpPr>
            <a:spLocks noGrp="1"/>
          </p:cNvSpPr>
          <p:nvPr>
            <p:ph type="tbl" idx="1"/>
          </p:nvPr>
        </p:nvSpPr>
        <p:spPr>
          <a:xfrm>
            <a:off x="711200" y="1066800"/>
            <a:ext cx="10972800" cy="5257800"/>
          </a:xfrm>
        </p:spPr>
        <p:txBody>
          <a:bodyPr/>
          <a:lstStyle/>
          <a:p>
            <a:r>
              <a:rPr lang="en-US" smtClean="0"/>
              <a:t>Щелкните значок, чтобы добавить таблицу</a:t>
            </a:r>
            <a:endParaRPr lang="ru-RU"/>
          </a:p>
        </p:txBody>
      </p:sp>
      <p:sp>
        <p:nvSpPr>
          <p:cNvPr id="4" name="Дата 3"/>
          <p:cNvSpPr>
            <a:spLocks noGrp="1"/>
          </p:cNvSpPr>
          <p:nvPr>
            <p:ph type="dt" sz="half" idx="10"/>
          </p:nvPr>
        </p:nvSpPr>
        <p:spPr>
          <a:xfrm>
            <a:off x="609600" y="6586538"/>
            <a:ext cx="2844800" cy="228600"/>
          </a:xfrm>
          <a:prstGeom prst="rect">
            <a:avLst/>
          </a:prstGeom>
        </p:spPr>
        <p:txBody>
          <a:bodyPr/>
          <a:lstStyle>
            <a:lvl1pPr>
              <a:defRPr/>
            </a:lvl1pPr>
          </a:lstStyle>
          <a:p>
            <a:endParaRPr lang="en-US"/>
          </a:p>
        </p:txBody>
      </p:sp>
      <p:sp>
        <p:nvSpPr>
          <p:cNvPr id="5" name="Нижний колонтитул 4"/>
          <p:cNvSpPr>
            <a:spLocks noGrp="1"/>
          </p:cNvSpPr>
          <p:nvPr>
            <p:ph type="ftr" sz="quarter" idx="11"/>
          </p:nvPr>
        </p:nvSpPr>
        <p:spPr>
          <a:xfrm>
            <a:off x="4165600" y="6586538"/>
            <a:ext cx="3860800" cy="228600"/>
          </a:xfrm>
          <a:prstGeom prst="rect">
            <a:avLst/>
          </a:prstGeom>
        </p:spPr>
        <p:txBody>
          <a:bodyPr/>
          <a:lstStyle>
            <a:lvl1pPr>
              <a:defRPr/>
            </a:lvl1pPr>
          </a:lstStyle>
          <a:p>
            <a:endParaRPr lang="en-US"/>
          </a:p>
        </p:txBody>
      </p:sp>
      <p:sp>
        <p:nvSpPr>
          <p:cNvPr id="6" name="Номер слайда 5"/>
          <p:cNvSpPr>
            <a:spLocks noGrp="1"/>
          </p:cNvSpPr>
          <p:nvPr>
            <p:ph type="sldNum" sz="quarter" idx="12"/>
          </p:nvPr>
        </p:nvSpPr>
        <p:spPr>
          <a:xfrm>
            <a:off x="8737600" y="6586538"/>
            <a:ext cx="2844800" cy="228600"/>
          </a:xfrm>
          <a:prstGeom prst="rect">
            <a:avLst/>
          </a:prstGeom>
        </p:spPr>
        <p:txBody>
          <a:bodyPr/>
          <a:lstStyle>
            <a:lvl1pPr>
              <a:defRPr/>
            </a:lvl1pPr>
          </a:lstStyle>
          <a:p>
            <a:fld id="{EEEB6CEA-CC49-8A4C-BD7F-2B4E8F3BF980}" type="slidenum">
              <a:rPr lang="en-US"/>
              <a:pPr/>
              <a:t>‹#›</a:t>
            </a:fld>
            <a:endParaRPr lang="en-US"/>
          </a:p>
        </p:txBody>
      </p:sp>
    </p:spTree>
    <p:extLst>
      <p:ext uri="{BB962C8B-B14F-4D97-AF65-F5344CB8AC3E}">
        <p14:creationId xmlns:p14="http://schemas.microsoft.com/office/powerpoint/2010/main" val="265398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496763"/>
            <a:ext cx="3845490" cy="1383309"/>
          </a:xfrm>
          <a:prstGeom prst="rect">
            <a:avLst/>
          </a:prstGeom>
        </p:spPr>
      </p:pic>
      <p:sp>
        <p:nvSpPr>
          <p:cNvPr id="2" name="Заголовок 1"/>
          <p:cNvSpPr>
            <a:spLocks noGrp="1"/>
          </p:cNvSpPr>
          <p:nvPr>
            <p:ph type="ctrTitle" hasCustomPrompt="1"/>
          </p:nvPr>
        </p:nvSpPr>
        <p:spPr>
          <a:xfrm>
            <a:off x="1524000" y="1122363"/>
            <a:ext cx="9144000" cy="2387600"/>
          </a:xfrm>
        </p:spPr>
        <p:txBody>
          <a:bodyPr anchor="b">
            <a:normAutofit/>
          </a:bodyPr>
          <a:lstStyle>
            <a:lvl1pPr algn="l">
              <a:defRPr sz="4400" b="1">
                <a:solidFill>
                  <a:schemeClr val="bg1"/>
                </a:solidFill>
              </a:defRPr>
            </a:lvl1pPr>
          </a:lstStyle>
          <a:p>
            <a:r>
              <a:rPr lang="uk-UA" dirty="0" smtClean="0"/>
              <a:t>ЗРАЗОК ЗАГОЛОВКА</a:t>
            </a:r>
            <a:endParaRPr lang="ru-RU" dirty="0"/>
          </a:p>
        </p:txBody>
      </p:sp>
      <p:sp>
        <p:nvSpPr>
          <p:cNvPr id="3" name="Підзаголовок 2"/>
          <p:cNvSpPr>
            <a:spLocks noGrp="1"/>
          </p:cNvSpPr>
          <p:nvPr>
            <p:ph type="subTitle" idx="1"/>
          </p:nvPr>
        </p:nvSpPr>
        <p:spPr>
          <a:xfrm>
            <a:off x="1524000" y="3602038"/>
            <a:ext cx="768858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Зразок підзаголовка</a:t>
            </a:r>
            <a:endParaRPr lang="ru-RU"/>
          </a:p>
        </p:txBody>
      </p:sp>
    </p:spTree>
    <p:extLst>
      <p:ext uri="{BB962C8B-B14F-4D97-AF65-F5344CB8AC3E}">
        <p14:creationId xmlns:p14="http://schemas.microsoft.com/office/powerpoint/2010/main" val="398270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idx="1"/>
          </p:nvPr>
        </p:nvSpPr>
        <p:spPr>
          <a:xfrm>
            <a:off x="838200" y="1463041"/>
            <a:ext cx="10515600" cy="4526279"/>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Tree>
    <p:extLst>
      <p:ext uri="{BB962C8B-B14F-4D97-AF65-F5344CB8AC3E}">
        <p14:creationId xmlns:p14="http://schemas.microsoft.com/office/powerpoint/2010/main" val="389793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2" name="Заголовок 1"/>
          <p:cNvSpPr>
            <a:spLocks noGrp="1"/>
          </p:cNvSpPr>
          <p:nvPr>
            <p:ph type="title" hasCustomPrompt="1"/>
          </p:nvPr>
        </p:nvSpPr>
        <p:spPr>
          <a:xfrm>
            <a:off x="831850" y="1686879"/>
            <a:ext cx="10515600" cy="2302192"/>
          </a:xfrm>
        </p:spPr>
        <p:txBody>
          <a:bodyPr anchor="b">
            <a:normAutofit/>
          </a:bodyPr>
          <a:lstStyle>
            <a:lvl1pPr>
              <a:defRPr sz="4400"/>
            </a:lvl1pPr>
          </a:lstStyle>
          <a:p>
            <a:r>
              <a:rPr lang="uk-UA" dirty="0" smtClean="0"/>
              <a:t>ЗРАЗОК ЗАГОЛОВКА</a:t>
            </a:r>
            <a:endParaRPr lang="ru-RU" dirty="0"/>
          </a:p>
        </p:txBody>
      </p:sp>
      <p:sp>
        <p:nvSpPr>
          <p:cNvPr id="3" name="Місце для тексту 2"/>
          <p:cNvSpPr>
            <a:spLocks noGrp="1"/>
          </p:cNvSpPr>
          <p:nvPr>
            <p:ph type="body" idx="1"/>
          </p:nvPr>
        </p:nvSpPr>
        <p:spPr>
          <a:xfrm>
            <a:off x="831850" y="4063683"/>
            <a:ext cx="8346440" cy="1114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smtClean="0"/>
              <a:t>Зразок тексту</a:t>
            </a:r>
          </a:p>
        </p:txBody>
      </p:sp>
    </p:spTree>
    <p:extLst>
      <p:ext uri="{BB962C8B-B14F-4D97-AF65-F5344CB8AC3E}">
        <p14:creationId xmlns:p14="http://schemas.microsoft.com/office/powerpoint/2010/main" val="1144759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sz="half" idx="1"/>
          </p:nvPr>
        </p:nvSpPr>
        <p:spPr>
          <a:xfrm>
            <a:off x="838200" y="1825625"/>
            <a:ext cx="5181600" cy="435133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вмісту 3"/>
          <p:cNvSpPr>
            <a:spLocks noGrp="1"/>
          </p:cNvSpPr>
          <p:nvPr>
            <p:ph sz="half" idx="2"/>
          </p:nvPr>
        </p:nvSpPr>
        <p:spPr>
          <a:xfrm>
            <a:off x="6172200" y="1825625"/>
            <a:ext cx="5181600" cy="435133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Tree>
    <p:extLst>
      <p:ext uri="{BB962C8B-B14F-4D97-AF65-F5344CB8AC3E}">
        <p14:creationId xmlns:p14="http://schemas.microsoft.com/office/powerpoint/2010/main" val="57156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10795"/>
            <a:ext cx="10515600" cy="1325563"/>
          </a:xfrm>
        </p:spPr>
        <p:txBody>
          <a:bodyPr/>
          <a:lstStyle/>
          <a:p>
            <a:r>
              <a:rPr lang="uk-UA" smtClean="0"/>
              <a:t>Зразок заголовка</a:t>
            </a:r>
            <a:endParaRPr lang="ru-RU"/>
          </a:p>
        </p:txBody>
      </p:sp>
      <p:sp>
        <p:nvSpPr>
          <p:cNvPr id="3" name="Місце для тексту 2"/>
          <p:cNvSpPr>
            <a:spLocks noGrp="1"/>
          </p:cNvSpPr>
          <p:nvPr>
            <p:ph type="body" idx="1"/>
          </p:nvPr>
        </p:nvSpPr>
        <p:spPr>
          <a:xfrm>
            <a:off x="839788" y="13268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839788" y="2150745"/>
            <a:ext cx="5157787" cy="368458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Місце для тексту 4"/>
          <p:cNvSpPr>
            <a:spLocks noGrp="1"/>
          </p:cNvSpPr>
          <p:nvPr>
            <p:ph type="body" sz="quarter" idx="3"/>
          </p:nvPr>
        </p:nvSpPr>
        <p:spPr>
          <a:xfrm>
            <a:off x="6172200" y="132683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6172200" y="2150745"/>
            <a:ext cx="5183188" cy="368458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Tree>
    <p:extLst>
      <p:ext uri="{BB962C8B-B14F-4D97-AF65-F5344CB8AC3E}">
        <p14:creationId xmlns:p14="http://schemas.microsoft.com/office/powerpoint/2010/main" val="51684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Tree>
    <p:extLst>
      <p:ext uri="{BB962C8B-B14F-4D97-AF65-F5344CB8AC3E}">
        <p14:creationId xmlns:p14="http://schemas.microsoft.com/office/powerpoint/2010/main" val="229834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a:xfrm>
            <a:off x="838200" y="6356350"/>
            <a:ext cx="2743200" cy="365125"/>
          </a:xfrm>
          <a:prstGeom prst="rect">
            <a:avLst/>
          </a:prstGeom>
        </p:spPr>
        <p:txBody>
          <a:bodyPr/>
          <a:lstStyle/>
          <a:p>
            <a:fld id="{84E23968-035C-4A24-ABB1-19B410995447}" type="datetimeFigureOut">
              <a:rPr lang="ru-RU" smtClean="0"/>
              <a:t>09.09.16</a:t>
            </a:fld>
            <a:endParaRPr lang="ru-RU"/>
          </a:p>
        </p:txBody>
      </p:sp>
      <p:sp>
        <p:nvSpPr>
          <p:cNvPr id="3" name="Місце для нижнього колонтитула 2"/>
          <p:cNvSpPr>
            <a:spLocks noGrp="1"/>
          </p:cNvSpPr>
          <p:nvPr>
            <p:ph type="ftr" sz="quarter" idx="11"/>
          </p:nvPr>
        </p:nvSpPr>
        <p:spPr>
          <a:xfrm>
            <a:off x="4038600" y="6356350"/>
            <a:ext cx="4114800" cy="365125"/>
          </a:xfrm>
          <a:prstGeom prst="rect">
            <a:avLst/>
          </a:prstGeom>
        </p:spPr>
        <p:txBody>
          <a:bodyPr/>
          <a:lstStyle/>
          <a:p>
            <a:endParaRPr lang="ru-RU"/>
          </a:p>
        </p:txBody>
      </p:sp>
      <p:sp>
        <p:nvSpPr>
          <p:cNvPr id="4" name="Місце для номера слайда 3"/>
          <p:cNvSpPr>
            <a:spLocks noGrp="1"/>
          </p:cNvSpPr>
          <p:nvPr>
            <p:ph type="sldNum" sz="quarter" idx="12"/>
          </p:nvPr>
        </p:nvSpPr>
        <p:spPr>
          <a:xfrm>
            <a:off x="8610600" y="6356350"/>
            <a:ext cx="2743200" cy="365125"/>
          </a:xfrm>
          <a:prstGeom prst="rect">
            <a:avLst/>
          </a:prstGeom>
        </p:spPr>
        <p:txBody>
          <a:bodyPr/>
          <a:lstStyle/>
          <a:p>
            <a:fld id="{6F7778D7-4318-4532-99DE-EB796006307C}" type="slidenum">
              <a:rPr lang="ru-RU" smtClean="0"/>
              <a:t>‹#›</a:t>
            </a:fld>
            <a:endParaRPr lang="ru-RU"/>
          </a:p>
        </p:txBody>
      </p:sp>
    </p:spTree>
    <p:extLst>
      <p:ext uri="{BB962C8B-B14F-4D97-AF65-F5344CB8AC3E}">
        <p14:creationId xmlns:p14="http://schemas.microsoft.com/office/powerpoint/2010/main" val="1680012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ru-RU"/>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Tree>
    <p:extLst>
      <p:ext uri="{BB962C8B-B14F-4D97-AF65-F5344CB8AC3E}">
        <p14:creationId xmlns:p14="http://schemas.microsoft.com/office/powerpoint/2010/main" val="13219593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2286"/>
            <a:ext cx="12185231" cy="6860286"/>
          </a:xfrm>
          <a:prstGeom prst="rect">
            <a:avLst/>
          </a:prstGeom>
        </p:spPr>
      </p:pic>
      <p:sp>
        <p:nvSpPr>
          <p:cNvPr id="2" name="Місце для заголовка 1"/>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uk-UA" dirty="0" smtClean="0"/>
              <a:t>Зразок заголовка</a:t>
            </a:r>
            <a:endParaRPr lang="ru-RU" dirty="0"/>
          </a:p>
        </p:txBody>
      </p:sp>
      <p:sp>
        <p:nvSpPr>
          <p:cNvPr id="3" name="Місце для тексту 2"/>
          <p:cNvSpPr>
            <a:spLocks noGrp="1"/>
          </p:cNvSpPr>
          <p:nvPr>
            <p:ph type="body" idx="1"/>
          </p:nvPr>
        </p:nvSpPr>
        <p:spPr>
          <a:xfrm>
            <a:off x="838200" y="1463041"/>
            <a:ext cx="10515600" cy="4514849"/>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Tree>
    <p:extLst>
      <p:ext uri="{BB962C8B-B14F-4D97-AF65-F5344CB8AC3E}">
        <p14:creationId xmlns:p14="http://schemas.microsoft.com/office/powerpoint/2010/main" val="2277394811"/>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1" r:id="rId12"/>
    <p:sldLayoutId id="2147483662" r:id="rId13"/>
  </p:sldLayoutIdLst>
  <p:txStyles>
    <p:titleStyle>
      <a:lvl1pPr algn="l" defTabSz="914400" rtl="0" eaLnBrk="1" latinLnBrk="0" hangingPunct="1">
        <a:lnSpc>
          <a:spcPct val="90000"/>
        </a:lnSpc>
        <a:spcBef>
          <a:spcPct val="0"/>
        </a:spcBef>
        <a:buNone/>
        <a:defRPr sz="4400" b="0" kern="1200">
          <a:solidFill>
            <a:srgbClr val="009EE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file:///\\localhost\Users\katya\Documents\OKR_DOK\Naykovi_roboti\Konf_rob_gr\2016\Distanc_kyrs_PMTCT_2016\2_rozrob_kyrsy\%20I_tizhden\Macintosh%20HD:Users:katya:Documents:DOK:Osnovn&#1080;_DOC:NAKAZI:&#1087;&#1088;&#1086;&#1090;&#1086;&#1082;&#1086;&#1083;&#1080;:2016:PMTCT:%20Prot_PMTCT_2016.doc!OLE_LINK1" TargetMode="External"/><Relationship Id="rId5"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oleObject" Target="../embeddings/____________Microsoft_PowerPoint_97_-_20031.ppt"/><Relationship Id="rId6"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it/imgres?imgurl=http://www.worldaidsday.org/images/redrib1.jpg&amp;imgrefurl=http://www.blognewsnetwork.com/members/0000001/2003/12/01.html&amp;h=451&amp;w=268&amp;sz=109&amp;tbnid=jnU4_MUObW8J:&amp;tbnh=123&amp;tbnw=73&amp;start=4&amp;prev=/images?q=hiv+AIDS&amp;hl=i" TargetMode="External"/><Relationship Id="rId4" Type="http://schemas.openxmlformats.org/officeDocument/2006/relationships/image" Target="../media/image8.jpe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it/imgres?imgurl=http://www.worldaidsday.org/images/redrib1.jpg&amp;imgrefurl=http://www.blognewsnetwork.com/members/0000001/2003/12/01.html&amp;h=451&amp;w=268&amp;sz=109&amp;tbnid=jnU4_MUObW8J:&amp;tbnh=123&amp;tbnw=73&amp;start=4&amp;prev=/images?q=hiv+AIDS&amp;hl=i" TargetMode="External"/><Relationship Id="rId4" Type="http://schemas.openxmlformats.org/officeDocument/2006/relationships/image" Target="../media/image8.jpe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hyperlink" Target="http://images.google.it/imgres?imgurl=http://www.worldaidsday.org/images/redrib1.jpg&amp;imgrefurl=http://www.blognewsnetwork.com/members/0000001/2003/12/01.html&amp;h=451&amp;w=268&amp;sz=109&amp;tbnid=jnU4_MUObW8J:&amp;tbnh=123&amp;tbnw=73&amp;start=4&amp;prev=/images?q=hiv+AIDS&amp;hl=i" TargetMode="External"/><Relationship Id="rId4" Type="http://schemas.openxmlformats.org/officeDocument/2006/relationships/image" Target="../media/image8.jpe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4800" dirty="0" err="1">
                <a:latin typeface="Times New Roman"/>
                <a:cs typeface="Times New Roman"/>
              </a:rPr>
              <a:t>Організація</a:t>
            </a:r>
            <a:r>
              <a:rPr lang="ru-RU" sz="4800" dirty="0">
                <a:latin typeface="Times New Roman"/>
                <a:cs typeface="Times New Roman"/>
              </a:rPr>
              <a:t> </a:t>
            </a:r>
            <a:r>
              <a:rPr lang="ru-RU" sz="4800" dirty="0" err="1">
                <a:latin typeface="Times New Roman"/>
                <a:cs typeface="Times New Roman"/>
              </a:rPr>
              <a:t>служби</a:t>
            </a:r>
            <a:r>
              <a:rPr lang="ru-RU" sz="4800" dirty="0">
                <a:latin typeface="Times New Roman"/>
                <a:cs typeface="Times New Roman"/>
              </a:rPr>
              <a:t> </a:t>
            </a:r>
            <a:r>
              <a:rPr lang="ru-RU" sz="4800" dirty="0" err="1">
                <a:latin typeface="Times New Roman"/>
                <a:cs typeface="Times New Roman"/>
              </a:rPr>
              <a:t>планування</a:t>
            </a:r>
            <a:r>
              <a:rPr lang="ru-RU" sz="4800" dirty="0">
                <a:latin typeface="Times New Roman"/>
                <a:cs typeface="Times New Roman"/>
              </a:rPr>
              <a:t> </a:t>
            </a:r>
            <a:r>
              <a:rPr lang="ru-RU" sz="4800" dirty="0" err="1">
                <a:latin typeface="Times New Roman"/>
                <a:cs typeface="Times New Roman"/>
              </a:rPr>
              <a:t>сім’ї</a:t>
            </a:r>
            <a:r>
              <a:rPr lang="ru-RU" sz="4800" dirty="0">
                <a:latin typeface="Times New Roman"/>
                <a:cs typeface="Times New Roman"/>
              </a:rPr>
              <a:t> ВІЛ-</a:t>
            </a:r>
            <a:r>
              <a:rPr lang="ru-RU" sz="4800" dirty="0" err="1">
                <a:latin typeface="Times New Roman"/>
                <a:cs typeface="Times New Roman"/>
              </a:rPr>
              <a:t>інфікованих</a:t>
            </a:r>
            <a:r>
              <a:rPr lang="ru-RU" sz="4800" dirty="0">
                <a:latin typeface="Times New Roman"/>
                <a:cs typeface="Times New Roman"/>
              </a:rPr>
              <a:t> </a:t>
            </a:r>
            <a:r>
              <a:rPr lang="ru-RU" sz="4800" dirty="0" err="1">
                <a:latin typeface="Times New Roman"/>
                <a:cs typeface="Times New Roman"/>
              </a:rPr>
              <a:t>жінок</a:t>
            </a:r>
            <a:r>
              <a:rPr lang="ru-RU" sz="4800" dirty="0">
                <a:latin typeface="Times New Roman"/>
                <a:cs typeface="Times New Roman"/>
              </a:rPr>
              <a:t> </a:t>
            </a:r>
            <a:endParaRPr lang="ru-RU" sz="4800" dirty="0"/>
          </a:p>
        </p:txBody>
      </p:sp>
    </p:spTree>
    <p:extLst>
      <p:ext uri="{BB962C8B-B14F-4D97-AF65-F5344CB8AC3E}">
        <p14:creationId xmlns:p14="http://schemas.microsoft.com/office/powerpoint/2010/main" val="5598814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ельеф 1"/>
          <p:cNvSpPr/>
          <p:nvPr/>
        </p:nvSpPr>
        <p:spPr bwMode="auto">
          <a:xfrm>
            <a:off x="508000" y="1066800"/>
            <a:ext cx="10668000" cy="2337816"/>
          </a:xfrm>
          <a:prstGeom prst="bevel">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charset="0"/>
              <a:ea typeface="Arial" charset="0"/>
            </a:endParaRPr>
          </a:p>
        </p:txBody>
      </p:sp>
      <p:sp>
        <p:nvSpPr>
          <p:cNvPr id="3" name="Рамка 2"/>
          <p:cNvSpPr/>
          <p:nvPr/>
        </p:nvSpPr>
        <p:spPr bwMode="auto">
          <a:xfrm>
            <a:off x="1828800" y="3657600"/>
            <a:ext cx="9753600" cy="2743200"/>
          </a:xfrm>
          <a:prstGeom prst="fra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charset="0"/>
              <a:ea typeface="Arial" charset="0"/>
            </a:endParaRPr>
          </a:p>
        </p:txBody>
      </p:sp>
      <p:sp>
        <p:nvSpPr>
          <p:cNvPr id="4" name="Прямоугольник 3"/>
          <p:cNvSpPr/>
          <p:nvPr/>
        </p:nvSpPr>
        <p:spPr>
          <a:xfrm>
            <a:off x="1016000" y="1371601"/>
            <a:ext cx="9753600" cy="1569660"/>
          </a:xfrm>
          <a:prstGeom prst="rect">
            <a:avLst/>
          </a:prstGeom>
        </p:spPr>
        <p:txBody>
          <a:bodyPr wrap="square">
            <a:spAutoFit/>
          </a:bodyPr>
          <a:lstStyle/>
          <a:p>
            <a:pPr algn="ctr"/>
            <a:r>
              <a:rPr lang="uk-UA" sz="2400" b="1" dirty="0" smtClean="0">
                <a:solidFill>
                  <a:srgbClr val="FFFFFF"/>
                </a:solidFill>
                <a:latin typeface="Times New Roman"/>
                <a:cs typeface="Times New Roman"/>
              </a:rPr>
              <a:t>Уніфікованиий клінічний протокол </a:t>
            </a:r>
            <a:r>
              <a:rPr lang="uk-UA" sz="2400" b="1" dirty="0">
                <a:solidFill>
                  <a:srgbClr val="FFFFFF"/>
                </a:solidFill>
                <a:latin typeface="Times New Roman"/>
                <a:cs typeface="Times New Roman"/>
              </a:rPr>
              <a:t>первинної, вторинної (спеціалізованої), третинної (високоспеціалізованої) медичної допомоги “Планування сім’ї” (наказ  МОЗ України від 21.01.2014 № 59)</a:t>
            </a:r>
            <a:r>
              <a:rPr lang="ru-RU" sz="2400" b="1" dirty="0" smtClean="0">
                <a:solidFill>
                  <a:srgbClr val="FFFFFF"/>
                </a:solidFill>
                <a:effectLst/>
                <a:latin typeface="Times New Roman"/>
                <a:cs typeface="Times New Roman"/>
              </a:rPr>
              <a:t> </a:t>
            </a:r>
            <a:endParaRPr lang="ru-RU" sz="2400" b="1" dirty="0">
              <a:solidFill>
                <a:srgbClr val="FFFFFF"/>
              </a:solidFill>
              <a:latin typeface="Times New Roman"/>
              <a:cs typeface="Times New Roman"/>
            </a:endParaRPr>
          </a:p>
        </p:txBody>
      </p:sp>
      <p:sp>
        <p:nvSpPr>
          <p:cNvPr id="5" name="Прямоугольник 4"/>
          <p:cNvSpPr/>
          <p:nvPr/>
        </p:nvSpPr>
        <p:spPr>
          <a:xfrm>
            <a:off x="2336800" y="4114800"/>
            <a:ext cx="8839200" cy="1569660"/>
          </a:xfrm>
          <a:prstGeom prst="rect">
            <a:avLst/>
          </a:prstGeom>
        </p:spPr>
        <p:txBody>
          <a:bodyPr wrap="square">
            <a:spAutoFit/>
          </a:bodyPr>
          <a:lstStyle/>
          <a:p>
            <a:r>
              <a:rPr lang="uk-UA" sz="2400" b="1" dirty="0" smtClean="0">
                <a:latin typeface="Times New Roman"/>
                <a:cs typeface="Times New Roman"/>
              </a:rPr>
              <a:t>Клінічний протокол </a:t>
            </a:r>
            <a:r>
              <a:rPr lang="uk-UA" sz="2400" b="1" dirty="0">
                <a:latin typeface="Times New Roman"/>
                <a:cs typeface="Times New Roman"/>
              </a:rPr>
              <a:t>“Комплексна медична допомога під час небажаної вагітності” (наказ МОЗ України від 31.12.2010 №1177 “Про затвердження Клінічного протоколу “Комплексна медична допомога під час небажаної вагітності”</a:t>
            </a:r>
            <a:r>
              <a:rPr lang="ru-RU" sz="2400" b="1" dirty="0" smtClean="0">
                <a:effectLst/>
                <a:latin typeface="Times New Roman"/>
                <a:cs typeface="Times New Roman"/>
              </a:rPr>
              <a:t> </a:t>
            </a:r>
            <a:endParaRPr lang="ru-RU" sz="2400" b="1" dirty="0">
              <a:latin typeface="Times New Roman"/>
              <a:cs typeface="Times New Roman"/>
            </a:endParaRPr>
          </a:p>
        </p:txBody>
      </p:sp>
      <p:sp>
        <p:nvSpPr>
          <p:cNvPr id="6" name="Прямоугольник 5"/>
          <p:cNvSpPr/>
          <p:nvPr/>
        </p:nvSpPr>
        <p:spPr bwMode="auto">
          <a:xfrm>
            <a:off x="1524000" y="152400"/>
            <a:ext cx="9652000" cy="609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FFFFFF"/>
                </a:solidFill>
                <a:effectLst/>
                <a:latin typeface="Times New Roman"/>
                <a:ea typeface="Arial" charset="0"/>
                <a:cs typeface="Times New Roman"/>
              </a:rPr>
              <a:t>НОРМАТИВНА БАЗА ПС</a:t>
            </a:r>
            <a:endParaRPr kumimoji="0" lang="ru-RU" sz="3200" b="1" i="0" u="none" strike="noStrike" cap="none" normalizeH="0" baseline="0" dirty="0">
              <a:ln>
                <a:noFill/>
              </a:ln>
              <a:solidFill>
                <a:srgbClr val="FFFFFF"/>
              </a:solidFill>
              <a:effectLst/>
              <a:latin typeface="Times New Roman"/>
              <a:ea typeface="Arial" charset="0"/>
              <a:cs typeface="Times New Roman"/>
            </a:endParaRPr>
          </a:p>
        </p:txBody>
      </p:sp>
    </p:spTree>
    <p:extLst>
      <p:ext uri="{BB962C8B-B14F-4D97-AF65-F5344CB8AC3E}">
        <p14:creationId xmlns:p14="http://schemas.microsoft.com/office/powerpoint/2010/main" val="14362338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bwMode="auto">
          <a:xfrm>
            <a:off x="1034143" y="0"/>
            <a:ext cx="10040257" cy="97971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err="1" smtClean="0">
                <a:ln>
                  <a:noFill/>
                </a:ln>
                <a:solidFill>
                  <a:srgbClr val="FFFFFF"/>
                </a:solidFill>
                <a:effectLst/>
                <a:latin typeface="Times New Roman"/>
                <a:ea typeface="Arial" charset="0"/>
                <a:cs typeface="Times New Roman"/>
              </a:rPr>
              <a:t>Міжсекторальна</a:t>
            </a:r>
            <a:r>
              <a:rPr kumimoji="0" lang="ru-RU" sz="3200" b="1" i="0" u="none" strike="noStrike" cap="none" normalizeH="0" baseline="0" dirty="0" smtClean="0">
                <a:ln>
                  <a:noFill/>
                </a:ln>
                <a:solidFill>
                  <a:srgbClr val="FFFFFF"/>
                </a:solidFill>
                <a:effectLst/>
                <a:latin typeface="Times New Roman"/>
                <a:ea typeface="Arial" charset="0"/>
                <a:cs typeface="Times New Roman"/>
              </a:rPr>
              <a:t> </a:t>
            </a:r>
            <a:r>
              <a:rPr kumimoji="0" lang="ru-RU" sz="3200" b="1" i="0" u="none" strike="noStrike" cap="none" normalizeH="0" baseline="0" dirty="0" err="1" smtClean="0">
                <a:ln>
                  <a:noFill/>
                </a:ln>
                <a:solidFill>
                  <a:srgbClr val="FFFFFF"/>
                </a:solidFill>
                <a:effectLst/>
                <a:latin typeface="Times New Roman"/>
                <a:ea typeface="Arial" charset="0"/>
                <a:cs typeface="Times New Roman"/>
              </a:rPr>
              <a:t>співпраця</a:t>
            </a:r>
            <a:r>
              <a:rPr kumimoji="0" lang="ru-RU" sz="3200" b="1" i="0" u="none" strike="noStrike" cap="none" normalizeH="0" baseline="0" dirty="0" smtClean="0">
                <a:ln>
                  <a:noFill/>
                </a:ln>
                <a:solidFill>
                  <a:srgbClr val="FFFFFF"/>
                </a:solidFill>
                <a:effectLst/>
                <a:latin typeface="Times New Roman"/>
                <a:ea typeface="Arial" charset="0"/>
                <a:cs typeface="Times New Roman"/>
              </a:rPr>
              <a:t> у </a:t>
            </a:r>
            <a:r>
              <a:rPr kumimoji="0" lang="ru-RU" sz="3200" b="1" i="0" u="none" strike="noStrike" cap="none" normalizeH="0" baseline="0" dirty="0" err="1" smtClean="0">
                <a:ln>
                  <a:noFill/>
                </a:ln>
                <a:solidFill>
                  <a:srgbClr val="FFFFFF"/>
                </a:solidFill>
                <a:effectLst/>
                <a:latin typeface="Times New Roman"/>
                <a:ea typeface="Arial" charset="0"/>
                <a:cs typeface="Times New Roman"/>
              </a:rPr>
              <a:t>сфері</a:t>
            </a:r>
            <a:r>
              <a:rPr kumimoji="0" lang="ru-RU" sz="3200" b="1" i="0" u="none" strike="noStrike" cap="none" normalizeH="0" baseline="0" dirty="0" smtClean="0">
                <a:ln>
                  <a:noFill/>
                </a:ln>
                <a:solidFill>
                  <a:srgbClr val="FFFFFF"/>
                </a:solidFill>
                <a:effectLst/>
                <a:latin typeface="Times New Roman"/>
                <a:ea typeface="Arial" charset="0"/>
                <a:cs typeface="Times New Roman"/>
              </a:rPr>
              <a:t> ПС ВІЛ-</a:t>
            </a:r>
            <a:r>
              <a:rPr kumimoji="0" lang="ru-RU" sz="3200" b="1" i="0" u="none" strike="noStrike" cap="none" normalizeH="0" baseline="0" dirty="0" err="1" smtClean="0">
                <a:ln>
                  <a:noFill/>
                </a:ln>
                <a:solidFill>
                  <a:srgbClr val="FFFFFF"/>
                </a:solidFill>
                <a:effectLst/>
                <a:latin typeface="Times New Roman"/>
                <a:ea typeface="Arial" charset="0"/>
                <a:cs typeface="Times New Roman"/>
              </a:rPr>
              <a:t>інфікованих</a:t>
            </a:r>
            <a:r>
              <a:rPr kumimoji="0" lang="ru-RU" sz="3200" b="1" i="0" u="none" strike="noStrike" cap="none" normalizeH="0" baseline="0" dirty="0" smtClean="0">
                <a:ln>
                  <a:noFill/>
                </a:ln>
                <a:solidFill>
                  <a:srgbClr val="FFFFFF"/>
                </a:solidFill>
                <a:effectLst/>
                <a:latin typeface="Times New Roman"/>
                <a:ea typeface="Arial" charset="0"/>
                <a:cs typeface="Times New Roman"/>
              </a:rPr>
              <a:t> </a:t>
            </a:r>
            <a:r>
              <a:rPr kumimoji="0" lang="ru-RU" sz="3200" b="1" i="0" u="none" strike="noStrike" cap="none" normalizeH="0" baseline="0" dirty="0" err="1" smtClean="0">
                <a:ln>
                  <a:noFill/>
                </a:ln>
                <a:solidFill>
                  <a:srgbClr val="FFFFFF"/>
                </a:solidFill>
                <a:effectLst/>
                <a:latin typeface="Times New Roman"/>
                <a:ea typeface="Arial" charset="0"/>
                <a:cs typeface="Times New Roman"/>
              </a:rPr>
              <a:t>жінок</a:t>
            </a:r>
            <a:endParaRPr kumimoji="0" lang="ru-RU" sz="3200" b="1" i="0" u="none" strike="noStrike" cap="none" normalizeH="0" baseline="0" dirty="0">
              <a:ln>
                <a:noFill/>
              </a:ln>
              <a:solidFill>
                <a:srgbClr val="FFFFFF"/>
              </a:solidFill>
              <a:effectLst/>
              <a:latin typeface="Times New Roman"/>
              <a:ea typeface="Arial" charset="0"/>
              <a:cs typeface="Times New Roman"/>
            </a:endParaRPr>
          </a:p>
        </p:txBody>
      </p:sp>
      <p:sp>
        <p:nvSpPr>
          <p:cNvPr id="3" name="Выноска со стрелкой вправо 2"/>
          <p:cNvSpPr/>
          <p:nvPr/>
        </p:nvSpPr>
        <p:spPr bwMode="auto">
          <a:xfrm>
            <a:off x="1117600" y="1219200"/>
            <a:ext cx="5080000" cy="3352800"/>
          </a:xfrm>
          <a:prstGeom prst="rightArrowCallou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charset="0"/>
              <a:ea typeface="Arial" charset="0"/>
            </a:endParaRPr>
          </a:p>
        </p:txBody>
      </p:sp>
      <p:sp>
        <p:nvSpPr>
          <p:cNvPr id="4" name="Прямоугольник 3"/>
          <p:cNvSpPr/>
          <p:nvPr/>
        </p:nvSpPr>
        <p:spPr>
          <a:xfrm>
            <a:off x="1219200" y="1295401"/>
            <a:ext cx="3251200" cy="3416320"/>
          </a:xfrm>
          <a:prstGeom prst="rect">
            <a:avLst/>
          </a:prstGeom>
          <a:solidFill>
            <a:schemeClr val="accent2">
              <a:lumMod val="20000"/>
              <a:lumOff val="80000"/>
            </a:schemeClr>
          </a:solidFill>
        </p:spPr>
        <p:txBody>
          <a:bodyPr wrap="square">
            <a:spAutoFit/>
          </a:bodyPr>
          <a:lstStyle/>
          <a:p>
            <a:r>
              <a:rPr lang="uk-UA" sz="2400" b="1" dirty="0">
                <a:latin typeface="Times New Roman"/>
                <a:cs typeface="Times New Roman"/>
              </a:rPr>
              <a:t>На  центри первинної медичної допомоги покладається відповідальність щодо забезпечення необхідною інформацією з питань ПС ВІЛ–інфікованих жінок</a:t>
            </a:r>
            <a:r>
              <a:rPr lang="uk-UA" sz="2400" dirty="0">
                <a:latin typeface="Times New Roman"/>
                <a:cs typeface="Times New Roman"/>
              </a:rPr>
              <a:t>. </a:t>
            </a:r>
            <a:endParaRPr lang="ru-RU" sz="2400" dirty="0">
              <a:latin typeface="Times New Roman"/>
              <a:cs typeface="Times New Roman"/>
            </a:endParaRPr>
          </a:p>
        </p:txBody>
      </p:sp>
      <p:sp>
        <p:nvSpPr>
          <p:cNvPr id="5" name="Выноска со стрелкой влево 4"/>
          <p:cNvSpPr/>
          <p:nvPr/>
        </p:nvSpPr>
        <p:spPr bwMode="auto">
          <a:xfrm>
            <a:off x="6197600" y="1371600"/>
            <a:ext cx="4978400" cy="3200400"/>
          </a:xfrm>
          <a:prstGeom prst="leftArrowCallou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uk-UA" sz="2400" b="1" dirty="0" smtClean="0">
                <a:latin typeface="Times New Roman"/>
                <a:cs typeface="Times New Roman"/>
              </a:rPr>
              <a:t>Планування вагітності конкретної ВІЛ-інфікованої жінки вирішуються ЛЗП-СЛ спільно з лікарем </a:t>
            </a:r>
            <a:r>
              <a:rPr lang="uk-UA" sz="2400" b="1" dirty="0" smtClean="0">
                <a:solidFill>
                  <a:srgbClr val="000000"/>
                </a:solidFill>
                <a:latin typeface="Times New Roman"/>
                <a:cs typeface="Times New Roman"/>
              </a:rPr>
              <a:t>центру “Довіра” </a:t>
            </a:r>
            <a:r>
              <a:rPr lang="ru-RU" sz="2400" b="1" dirty="0" smtClean="0">
                <a:solidFill>
                  <a:srgbClr val="000000"/>
                </a:solidFill>
                <a:latin typeface="Times New Roman"/>
                <a:cs typeface="Times New Roman"/>
              </a:rPr>
              <a:t>–</a:t>
            </a:r>
            <a:r>
              <a:rPr lang="uk-UA" sz="2400" b="1" dirty="0" smtClean="0">
                <a:solidFill>
                  <a:srgbClr val="000000"/>
                </a:solidFill>
                <a:latin typeface="Times New Roman"/>
                <a:cs typeface="Times New Roman"/>
              </a:rPr>
              <a:t> їх 707 </a:t>
            </a:r>
            <a:r>
              <a:rPr lang="uk-UA" sz="2000" b="1" dirty="0" smtClean="0">
                <a:solidFill>
                  <a:srgbClr val="000000"/>
                </a:solidFill>
              </a:rPr>
              <a:t>по Україні</a:t>
            </a:r>
            <a:endParaRPr lang="ru-RU" sz="2000" b="1" dirty="0">
              <a:solidFill>
                <a:srgbClr val="000000"/>
              </a:solidFill>
            </a:endParaRPr>
          </a:p>
        </p:txBody>
      </p:sp>
      <p:sp>
        <p:nvSpPr>
          <p:cNvPr id="6" name="Выноска со стрелкой вверх 5"/>
          <p:cNvSpPr/>
          <p:nvPr/>
        </p:nvSpPr>
        <p:spPr bwMode="auto">
          <a:xfrm>
            <a:off x="1284514" y="4103914"/>
            <a:ext cx="9956800" cy="2082800"/>
          </a:xfrm>
          <a:prstGeom prst="upArrowCallout">
            <a:avLst/>
          </a:prstGeom>
          <a:solidFill>
            <a:srgbClr val="CCFF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uk-UA" sz="2400" b="1" dirty="0" smtClean="0">
                <a:latin typeface="Times New Roman"/>
                <a:cs typeface="Times New Roman"/>
              </a:rPr>
              <a:t>У разі необхідності, зі спеціалістом Центру профілактики та боротьби зі СНІДом у відповідності до стадії ВІЛ-інфекції.</a:t>
            </a:r>
            <a:endParaRPr lang="ru-RU" sz="2400" b="1" dirty="0">
              <a:latin typeface="Times New Roman"/>
              <a:cs typeface="Times New Roman"/>
            </a:endParaRPr>
          </a:p>
        </p:txBody>
      </p:sp>
    </p:spTree>
    <p:extLst>
      <p:ext uri="{BB962C8B-B14F-4D97-AF65-F5344CB8AC3E}">
        <p14:creationId xmlns:p14="http://schemas.microsoft.com/office/powerpoint/2010/main" val="21036553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p:cNvPicPr/>
          <p:nvPr/>
        </p:nvPicPr>
        <p:blipFill>
          <a:blip r:embed="rId2">
            <a:extLst>
              <a:ext uri="{28A0092B-C50C-407E-A947-70E740481C1C}">
                <a14:useLocalDpi xmlns:a14="http://schemas.microsoft.com/office/drawing/2010/main" val="0"/>
              </a:ext>
            </a:extLst>
          </a:blip>
          <a:srcRect/>
          <a:stretch>
            <a:fillRect/>
          </a:stretch>
        </p:blipFill>
        <p:spPr bwMode="auto">
          <a:xfrm>
            <a:off x="689429" y="0"/>
            <a:ext cx="10831285" cy="6114143"/>
          </a:xfrm>
          <a:prstGeom prst="rect">
            <a:avLst/>
          </a:prstGeom>
          <a:noFill/>
          <a:ln>
            <a:noFill/>
          </a:ln>
        </p:spPr>
      </p:pic>
      <p:sp>
        <p:nvSpPr>
          <p:cNvPr id="3" name="Прямоугольник 2"/>
          <p:cNvSpPr/>
          <p:nvPr/>
        </p:nvSpPr>
        <p:spPr bwMode="auto">
          <a:xfrm>
            <a:off x="362857" y="2300"/>
            <a:ext cx="11625943" cy="6835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70000"/>
              </a:lnSpc>
              <a:spcBef>
                <a:spcPct val="0"/>
              </a:spcBef>
              <a:spcAft>
                <a:spcPct val="0"/>
              </a:spcAft>
              <a:buClrTx/>
              <a:buSzTx/>
              <a:buFontTx/>
              <a:buNone/>
              <a:tabLst/>
            </a:pPr>
            <a:r>
              <a:rPr kumimoji="0" lang="ru-RU" sz="3200" b="1" i="0" u="none" strike="noStrike" cap="none" normalizeH="0" baseline="0" dirty="0" smtClean="0">
                <a:ln>
                  <a:noFill/>
                </a:ln>
                <a:solidFill>
                  <a:schemeClr val="bg1"/>
                </a:solidFill>
                <a:effectLst/>
                <a:latin typeface="Times New Roman"/>
                <a:ea typeface="Arial" charset="0"/>
                <a:cs typeface="Times New Roman"/>
              </a:rPr>
              <a:t>Схема </a:t>
            </a:r>
            <a:r>
              <a:rPr kumimoji="0" lang="ru-RU" sz="3200" b="1" i="0" u="none" strike="noStrike" cap="none" normalizeH="0" baseline="0" dirty="0" err="1" smtClean="0">
                <a:ln>
                  <a:noFill/>
                </a:ln>
                <a:solidFill>
                  <a:schemeClr val="bg1"/>
                </a:solidFill>
                <a:effectLst/>
                <a:latin typeface="Times New Roman"/>
                <a:ea typeface="Arial" charset="0"/>
                <a:cs typeface="Times New Roman"/>
              </a:rPr>
              <a:t>забезпечення</a:t>
            </a:r>
            <a:r>
              <a:rPr kumimoji="0" lang="ru-RU" sz="3200" b="1" i="0" u="none" strike="noStrike" cap="none" normalizeH="0" baseline="0" dirty="0" smtClean="0">
                <a:ln>
                  <a:noFill/>
                </a:ln>
                <a:solidFill>
                  <a:schemeClr val="bg1"/>
                </a:solidFill>
                <a:effectLst/>
                <a:latin typeface="Times New Roman"/>
                <a:ea typeface="Arial" charset="0"/>
                <a:cs typeface="Times New Roman"/>
              </a:rPr>
              <a:t> контрацептивами ВІЛ-</a:t>
            </a:r>
            <a:r>
              <a:rPr kumimoji="0" lang="ru-RU" sz="3200" b="1" i="0" u="none" strike="noStrike" cap="none" normalizeH="0" baseline="0" dirty="0" err="1" smtClean="0">
                <a:ln>
                  <a:noFill/>
                </a:ln>
                <a:solidFill>
                  <a:schemeClr val="bg1"/>
                </a:solidFill>
                <a:effectLst/>
                <a:latin typeface="Times New Roman"/>
                <a:ea typeface="Arial" charset="0"/>
                <a:cs typeface="Times New Roman"/>
              </a:rPr>
              <a:t>інфікованих</a:t>
            </a:r>
            <a:r>
              <a:rPr kumimoji="0" lang="ru-RU" sz="3200" b="1" i="0" u="none" strike="noStrike" cap="none" normalizeH="0" baseline="0" dirty="0" smtClean="0">
                <a:ln>
                  <a:noFill/>
                </a:ln>
                <a:solidFill>
                  <a:schemeClr val="bg1"/>
                </a:solidFill>
                <a:effectLst/>
                <a:latin typeface="Times New Roman"/>
                <a:ea typeface="Arial" charset="0"/>
                <a:cs typeface="Times New Roman"/>
              </a:rPr>
              <a:t> </a:t>
            </a:r>
            <a:r>
              <a:rPr kumimoji="0" lang="ru-RU" sz="3200" b="1" i="0" u="none" strike="noStrike" cap="none" normalizeH="0" baseline="0" dirty="0" err="1" smtClean="0">
                <a:ln>
                  <a:noFill/>
                </a:ln>
                <a:solidFill>
                  <a:schemeClr val="bg1"/>
                </a:solidFill>
                <a:effectLst/>
                <a:latin typeface="Times New Roman"/>
                <a:ea typeface="Arial" charset="0"/>
                <a:cs typeface="Times New Roman"/>
              </a:rPr>
              <a:t>жінок</a:t>
            </a:r>
            <a:endParaRPr kumimoji="0" lang="ru-RU" sz="3200" b="1" i="0" u="none" strike="noStrike" cap="none" normalizeH="0" baseline="0" dirty="0">
              <a:ln>
                <a:noFill/>
              </a:ln>
              <a:solidFill>
                <a:schemeClr val="bg1"/>
              </a:solidFill>
              <a:effectLst/>
              <a:latin typeface="Times New Roman"/>
              <a:ea typeface="Arial" charset="0"/>
              <a:cs typeface="Times New Roman"/>
            </a:endParaRPr>
          </a:p>
        </p:txBody>
      </p:sp>
    </p:spTree>
    <p:extLst>
      <p:ext uri="{BB962C8B-B14F-4D97-AF65-F5344CB8AC3E}">
        <p14:creationId xmlns:p14="http://schemas.microsoft.com/office/powerpoint/2010/main" val="39929247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800" b="1" dirty="0">
                <a:latin typeface="Times New Roman"/>
                <a:cs typeface="Times New Roman"/>
              </a:rPr>
              <a:t>Проблеми організації реалізації репродуктивної</a:t>
            </a:r>
            <a:br>
              <a:rPr lang="uk-UA" sz="2800" b="1" dirty="0">
                <a:latin typeface="Times New Roman"/>
                <a:cs typeface="Times New Roman"/>
              </a:rPr>
            </a:br>
            <a:r>
              <a:rPr lang="uk-UA" sz="2800" b="1" dirty="0">
                <a:latin typeface="Times New Roman"/>
                <a:cs typeface="Times New Roman"/>
              </a:rPr>
              <a:t>функції ВІЛ-інфікованими пацієнтами</a:t>
            </a:r>
            <a:endParaRPr lang="uk-UA" sz="2800" dirty="0">
              <a:latin typeface="Times New Roman"/>
              <a:cs typeface="Times New Roman"/>
            </a:endParaRPr>
          </a:p>
        </p:txBody>
      </p:sp>
      <p:sp>
        <p:nvSpPr>
          <p:cNvPr id="4" name="Номер слайда 3"/>
          <p:cNvSpPr>
            <a:spLocks noGrp="1"/>
          </p:cNvSpPr>
          <p:nvPr>
            <p:ph type="sldNum" sz="quarter" idx="4294967295"/>
          </p:nvPr>
        </p:nvSpPr>
        <p:spPr>
          <a:xfrm>
            <a:off x="8737600" y="6586538"/>
            <a:ext cx="2844800" cy="228600"/>
          </a:xfrm>
          <a:prstGeom prst="rect">
            <a:avLst/>
          </a:prstGeom>
        </p:spPr>
        <p:txBody>
          <a:bodyPr/>
          <a:lstStyle/>
          <a:p>
            <a:fld id="{06942FB0-8F81-4E4C-B0AD-40D1629B45FF}" type="slidenum">
              <a:rPr lang="uk-UA" smtClean="0"/>
              <a:pPr/>
              <a:t>13</a:t>
            </a:fld>
            <a:endParaRPr lang="uk-UA" dirty="0"/>
          </a:p>
        </p:txBody>
      </p:sp>
      <p:sp>
        <p:nvSpPr>
          <p:cNvPr id="5" name="AutoShape 8"/>
          <p:cNvSpPr>
            <a:spLocks noChangeArrowheads="1"/>
          </p:cNvSpPr>
          <p:nvPr/>
        </p:nvSpPr>
        <p:spPr bwMode="auto">
          <a:xfrm>
            <a:off x="334434" y="1052514"/>
            <a:ext cx="11425767" cy="1081087"/>
          </a:xfrm>
          <a:prstGeom prst="downArrowCallout">
            <a:avLst>
              <a:gd name="adj1" fmla="val 189137"/>
              <a:gd name="adj2" fmla="val 198165"/>
              <a:gd name="adj3" fmla="val 33333"/>
              <a:gd name="adj4" fmla="val 66667"/>
            </a:avLst>
          </a:prstGeom>
          <a:solidFill>
            <a:schemeClr val="accent2">
              <a:lumMod val="20000"/>
              <a:lumOff val="80000"/>
            </a:schemeClr>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ru-RU" altLang="zh-TW" sz="1600" b="1" dirty="0">
                <a:latin typeface="Times New Roman"/>
                <a:cs typeface="Times New Roman"/>
              </a:rPr>
              <a:t>Закон </a:t>
            </a:r>
            <a:r>
              <a:rPr lang="ru-RU" altLang="zh-TW" sz="1600" b="1" dirty="0" err="1">
                <a:latin typeface="Times New Roman"/>
                <a:cs typeface="Times New Roman"/>
              </a:rPr>
              <a:t>України</a:t>
            </a:r>
            <a:r>
              <a:rPr lang="ru-RU" altLang="zh-TW" sz="1600" b="1" dirty="0">
                <a:latin typeface="Times New Roman"/>
                <a:cs typeface="Times New Roman"/>
              </a:rPr>
              <a:t> «Про </a:t>
            </a:r>
            <a:r>
              <a:rPr lang="ru-RU" altLang="zh-TW" sz="1600" b="1" dirty="0" err="1">
                <a:latin typeface="Times New Roman"/>
                <a:cs typeface="Times New Roman"/>
              </a:rPr>
              <a:t>внесення</a:t>
            </a:r>
            <a:r>
              <a:rPr lang="ru-RU" altLang="zh-TW" sz="1600" b="1" dirty="0">
                <a:latin typeface="Times New Roman"/>
                <a:cs typeface="Times New Roman"/>
              </a:rPr>
              <a:t> </a:t>
            </a:r>
            <a:r>
              <a:rPr lang="ru-RU" altLang="zh-TW" sz="1600" b="1" dirty="0" err="1">
                <a:latin typeface="Times New Roman"/>
                <a:cs typeface="Times New Roman"/>
              </a:rPr>
              <a:t>змін</a:t>
            </a:r>
            <a:r>
              <a:rPr lang="ru-RU" altLang="zh-TW" sz="1600" b="1" dirty="0">
                <a:latin typeface="Times New Roman"/>
                <a:cs typeface="Times New Roman"/>
              </a:rPr>
              <a:t> до Закону </a:t>
            </a:r>
            <a:r>
              <a:rPr lang="ru-RU" altLang="zh-TW" sz="1600" b="1" dirty="0" err="1">
                <a:latin typeface="Times New Roman"/>
                <a:cs typeface="Times New Roman"/>
              </a:rPr>
              <a:t>України</a:t>
            </a:r>
            <a:r>
              <a:rPr lang="ru-RU" altLang="zh-TW" sz="1600" b="1" dirty="0">
                <a:latin typeface="Times New Roman"/>
                <a:cs typeface="Times New Roman"/>
              </a:rPr>
              <a:t> </a:t>
            </a:r>
          </a:p>
          <a:p>
            <a:pPr algn="ctr"/>
            <a:r>
              <a:rPr lang="ru-RU" altLang="zh-TW" sz="1600" b="1" dirty="0">
                <a:latin typeface="Times New Roman"/>
                <a:cs typeface="Times New Roman"/>
              </a:rPr>
              <a:t>"Про </a:t>
            </a:r>
            <a:r>
              <a:rPr lang="ru-RU" altLang="zh-TW" sz="1600" b="1" dirty="0" err="1">
                <a:latin typeface="Times New Roman"/>
                <a:cs typeface="Times New Roman"/>
              </a:rPr>
              <a:t>запобігання</a:t>
            </a:r>
            <a:r>
              <a:rPr lang="ru-RU" altLang="zh-TW" sz="1600" b="1" dirty="0">
                <a:latin typeface="Times New Roman"/>
                <a:cs typeface="Times New Roman"/>
              </a:rPr>
              <a:t>       </a:t>
            </a:r>
            <a:r>
              <a:rPr lang="ru-RU" altLang="zh-TW" sz="1600" b="1" dirty="0" err="1">
                <a:latin typeface="Times New Roman"/>
                <a:cs typeface="Times New Roman"/>
              </a:rPr>
              <a:t>захворюванню</a:t>
            </a:r>
            <a:r>
              <a:rPr lang="ru-RU" altLang="zh-TW" sz="1600" b="1" dirty="0">
                <a:latin typeface="Times New Roman"/>
                <a:cs typeface="Times New Roman"/>
              </a:rPr>
              <a:t> на синдром </a:t>
            </a:r>
            <a:r>
              <a:rPr lang="ru-RU" altLang="zh-TW" sz="1600" b="1" dirty="0" err="1">
                <a:latin typeface="Times New Roman"/>
                <a:cs typeface="Times New Roman"/>
              </a:rPr>
              <a:t>набутого</a:t>
            </a:r>
            <a:r>
              <a:rPr lang="ru-RU" altLang="zh-TW" sz="1600" b="1" dirty="0">
                <a:latin typeface="Times New Roman"/>
                <a:cs typeface="Times New Roman"/>
              </a:rPr>
              <a:t> </a:t>
            </a:r>
            <a:r>
              <a:rPr lang="ru-RU" altLang="zh-TW" sz="1600" b="1" dirty="0" err="1">
                <a:latin typeface="Times New Roman"/>
                <a:cs typeface="Times New Roman"/>
              </a:rPr>
              <a:t>імунодефіциту</a:t>
            </a:r>
            <a:r>
              <a:rPr lang="ru-RU" altLang="zh-TW" sz="1600" b="1" dirty="0">
                <a:latin typeface="Times New Roman"/>
                <a:cs typeface="Times New Roman"/>
              </a:rPr>
              <a:t> </a:t>
            </a:r>
          </a:p>
          <a:p>
            <a:pPr algn="ctr"/>
            <a:r>
              <a:rPr lang="ru-RU" altLang="zh-TW" sz="1600" b="1" dirty="0">
                <a:latin typeface="Times New Roman"/>
                <a:cs typeface="Times New Roman"/>
              </a:rPr>
              <a:t>(СНІД) та </a:t>
            </a:r>
            <a:r>
              <a:rPr lang="ru-RU" altLang="zh-TW" sz="1600" b="1" dirty="0" err="1">
                <a:latin typeface="Times New Roman"/>
                <a:cs typeface="Times New Roman"/>
              </a:rPr>
              <a:t>соціальний</a:t>
            </a:r>
            <a:r>
              <a:rPr lang="ru-RU" altLang="zh-TW" sz="1600" b="1" dirty="0">
                <a:latin typeface="Times New Roman"/>
                <a:cs typeface="Times New Roman"/>
              </a:rPr>
              <a:t> </a:t>
            </a:r>
            <a:r>
              <a:rPr lang="ru-RU" altLang="zh-TW" sz="1600" b="1" dirty="0" err="1">
                <a:latin typeface="Times New Roman"/>
                <a:cs typeface="Times New Roman"/>
              </a:rPr>
              <a:t>захист</a:t>
            </a:r>
            <a:r>
              <a:rPr lang="ru-RU" altLang="zh-TW" sz="1600" b="1" dirty="0">
                <a:latin typeface="Times New Roman"/>
                <a:cs typeface="Times New Roman"/>
              </a:rPr>
              <a:t> </a:t>
            </a:r>
            <a:r>
              <a:rPr lang="ru-RU" altLang="zh-TW" sz="1600" b="1" dirty="0" err="1">
                <a:latin typeface="Times New Roman"/>
                <a:cs typeface="Times New Roman"/>
              </a:rPr>
              <a:t>населення</a:t>
            </a:r>
            <a:r>
              <a:rPr lang="ru-RU" altLang="zh-TW" sz="1600" b="1" dirty="0">
                <a:latin typeface="Times New Roman"/>
                <a:cs typeface="Times New Roman"/>
              </a:rPr>
              <a:t>»</a:t>
            </a:r>
            <a:r>
              <a:rPr lang="uk-UA" altLang="zh-TW" sz="1600" b="1" dirty="0">
                <a:latin typeface="Times New Roman"/>
                <a:cs typeface="Times New Roman"/>
              </a:rPr>
              <a:t> </a:t>
            </a:r>
            <a:r>
              <a:rPr lang="uk-UA" altLang="zh-TW" sz="1600" b="1" dirty="0" smtClean="0">
                <a:solidFill>
                  <a:srgbClr val="FF0000"/>
                </a:solidFill>
                <a:latin typeface="Times New Roman"/>
                <a:cs typeface="Times New Roman"/>
              </a:rPr>
              <a:t>дозволяє ДРТ</a:t>
            </a:r>
            <a:endParaRPr lang="uk-UA" sz="1600" b="1" dirty="0">
              <a:solidFill>
                <a:srgbClr val="FF0000"/>
              </a:solidFill>
              <a:latin typeface="Times New Roman"/>
              <a:cs typeface="Times New Roman"/>
            </a:endParaRPr>
          </a:p>
        </p:txBody>
      </p:sp>
      <p:sp>
        <p:nvSpPr>
          <p:cNvPr id="6" name="AutoShape 8"/>
          <p:cNvSpPr>
            <a:spLocks noChangeArrowheads="1"/>
          </p:cNvSpPr>
          <p:nvPr/>
        </p:nvSpPr>
        <p:spPr bwMode="auto">
          <a:xfrm>
            <a:off x="814918" y="2060575"/>
            <a:ext cx="4897967" cy="2160588"/>
          </a:xfrm>
          <a:prstGeom prst="downArrowCallout">
            <a:avLst>
              <a:gd name="adj1" fmla="val 42506"/>
              <a:gd name="adj2" fmla="val 42506"/>
              <a:gd name="adj3" fmla="val 16667"/>
              <a:gd name="adj4" fmla="val 66667"/>
            </a:avLst>
          </a:prstGeom>
          <a:solidFill>
            <a:schemeClr val="accent1"/>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uk-UA" altLang="zh-TW" sz="2000" b="1" dirty="0">
                <a:latin typeface="Times New Roman"/>
                <a:cs typeface="Times New Roman"/>
              </a:rPr>
              <a:t>Наказ МОЗ України від 09.09.2013 № 787 </a:t>
            </a:r>
          </a:p>
          <a:p>
            <a:pPr algn="ctr"/>
            <a:r>
              <a:rPr lang="uk-UA" altLang="zh-TW" sz="2000" b="1" dirty="0">
                <a:latin typeface="Times New Roman"/>
                <a:cs typeface="Times New Roman"/>
              </a:rPr>
              <a:t>«Про затвердження Порядку застосування </a:t>
            </a:r>
          </a:p>
          <a:p>
            <a:pPr algn="ctr"/>
            <a:r>
              <a:rPr lang="uk-UA" altLang="zh-TW" sz="2000" b="1" dirty="0">
                <a:latin typeface="Times New Roman"/>
                <a:cs typeface="Times New Roman"/>
              </a:rPr>
              <a:t>допоміжних репродуктивних </a:t>
            </a:r>
          </a:p>
          <a:p>
            <a:pPr algn="ctr"/>
            <a:r>
              <a:rPr lang="uk-UA" altLang="zh-TW" sz="2000" b="1" dirty="0">
                <a:latin typeface="Times New Roman"/>
                <a:cs typeface="Times New Roman"/>
              </a:rPr>
              <a:t>технологій в Україні»</a:t>
            </a:r>
            <a:r>
              <a:rPr lang="uk-UA" altLang="zh-TW" sz="2000" dirty="0">
                <a:latin typeface="Times New Roman"/>
                <a:cs typeface="Times New Roman"/>
              </a:rPr>
              <a:t> </a:t>
            </a:r>
            <a:endParaRPr lang="uk-UA" sz="2000" dirty="0">
              <a:latin typeface="Times New Roman"/>
              <a:cs typeface="Times New Roman"/>
            </a:endParaRPr>
          </a:p>
        </p:txBody>
      </p:sp>
      <p:sp>
        <p:nvSpPr>
          <p:cNvPr id="7" name="AutoShape 9"/>
          <p:cNvSpPr>
            <a:spLocks noChangeArrowheads="1"/>
          </p:cNvSpPr>
          <p:nvPr/>
        </p:nvSpPr>
        <p:spPr bwMode="auto">
          <a:xfrm>
            <a:off x="6288617" y="2060575"/>
            <a:ext cx="5664200" cy="2305050"/>
          </a:xfrm>
          <a:prstGeom prst="downArrowCallout">
            <a:avLst>
              <a:gd name="adj1" fmla="val 48020"/>
              <a:gd name="adj2" fmla="val 48020"/>
              <a:gd name="adj3" fmla="val 16667"/>
              <a:gd name="adj4" fmla="val 66667"/>
            </a:avLst>
          </a:prstGeom>
          <a:solidFill>
            <a:schemeClr val="accent5"/>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uk-UA" sz="1600" b="1" dirty="0">
                <a:solidFill>
                  <a:srgbClr val="FFFFFF"/>
                </a:solidFill>
                <a:latin typeface="Times New Roman"/>
                <a:cs typeface="Times New Roman"/>
              </a:rPr>
              <a:t>Наказ МОЗ від 29.11.2004 №579</a:t>
            </a:r>
          </a:p>
          <a:p>
            <a:pPr algn="ctr"/>
            <a:r>
              <a:rPr lang="uk-UA" sz="1600" b="1" dirty="0">
                <a:solidFill>
                  <a:srgbClr val="FFFFFF"/>
                </a:solidFill>
                <a:latin typeface="Times New Roman"/>
                <a:cs typeface="Times New Roman"/>
              </a:rPr>
              <a:t>«Про затвердження Порядку направлення</a:t>
            </a:r>
          </a:p>
          <a:p>
            <a:pPr algn="ctr"/>
            <a:r>
              <a:rPr lang="uk-UA" sz="1600" b="1" dirty="0">
                <a:solidFill>
                  <a:srgbClr val="FFFFFF"/>
                </a:solidFill>
                <a:latin typeface="Times New Roman"/>
                <a:cs typeface="Times New Roman"/>
              </a:rPr>
              <a:t> жінок для проведення першого курсу</a:t>
            </a:r>
          </a:p>
          <a:p>
            <a:pPr algn="ctr"/>
            <a:r>
              <a:rPr lang="uk-UA" sz="1600" b="1" dirty="0">
                <a:solidFill>
                  <a:srgbClr val="FFFFFF"/>
                </a:solidFill>
                <a:latin typeface="Times New Roman"/>
                <a:cs typeface="Times New Roman"/>
              </a:rPr>
              <a:t> лікування безплідності методами </a:t>
            </a:r>
          </a:p>
          <a:p>
            <a:pPr algn="ctr"/>
            <a:r>
              <a:rPr lang="uk-UA" sz="1600" b="1" dirty="0">
                <a:solidFill>
                  <a:srgbClr val="FFFFFF"/>
                </a:solidFill>
                <a:latin typeface="Times New Roman"/>
                <a:cs typeface="Times New Roman"/>
              </a:rPr>
              <a:t>допоміжних репродуктивних </a:t>
            </a:r>
          </a:p>
          <a:p>
            <a:pPr algn="ctr"/>
            <a:r>
              <a:rPr lang="uk-UA" sz="1600" b="1" dirty="0">
                <a:solidFill>
                  <a:srgbClr val="FFFFFF"/>
                </a:solidFill>
                <a:latin typeface="Times New Roman"/>
                <a:cs typeface="Times New Roman"/>
              </a:rPr>
              <a:t>технологій за абсолютними </a:t>
            </a:r>
          </a:p>
          <a:p>
            <a:pPr algn="ctr"/>
            <a:r>
              <a:rPr lang="uk-UA" sz="1600" b="1" dirty="0">
                <a:solidFill>
                  <a:srgbClr val="FFFFFF"/>
                </a:solidFill>
                <a:latin typeface="Times New Roman"/>
                <a:cs typeface="Times New Roman"/>
              </a:rPr>
              <a:t>показаннями за бюджетні кошти» </a:t>
            </a:r>
          </a:p>
        </p:txBody>
      </p:sp>
      <p:sp>
        <p:nvSpPr>
          <p:cNvPr id="8" name="Rectangle 5"/>
          <p:cNvSpPr>
            <a:spLocks noChangeArrowheads="1"/>
          </p:cNvSpPr>
          <p:nvPr/>
        </p:nvSpPr>
        <p:spPr bwMode="auto">
          <a:xfrm>
            <a:off x="624417" y="4292600"/>
            <a:ext cx="4510616" cy="2305050"/>
          </a:xfrm>
          <a:prstGeom prst="rect">
            <a:avLst/>
          </a:prstGeom>
          <a:solidFill>
            <a:srgbClr val="CCFFCC"/>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uk-UA" sz="2000" b="1" dirty="0">
                <a:latin typeface="Times New Roman"/>
                <a:cs typeface="Times New Roman"/>
              </a:rPr>
              <a:t>Визначається порядок</a:t>
            </a:r>
          </a:p>
          <a:p>
            <a:pPr algn="ctr"/>
            <a:r>
              <a:rPr lang="uk-UA" sz="2000" b="1" dirty="0">
                <a:latin typeface="Times New Roman"/>
                <a:cs typeface="Times New Roman"/>
              </a:rPr>
              <a:t> та умови застосування </a:t>
            </a:r>
          </a:p>
          <a:p>
            <a:pPr algn="ctr"/>
            <a:r>
              <a:rPr lang="uk-UA" sz="2000" b="1" dirty="0">
                <a:latin typeface="Times New Roman"/>
                <a:cs typeface="Times New Roman"/>
              </a:rPr>
              <a:t>методик допоміжних</a:t>
            </a:r>
          </a:p>
          <a:p>
            <a:pPr algn="ctr"/>
            <a:r>
              <a:rPr lang="uk-UA" sz="2000" b="1" dirty="0">
                <a:latin typeface="Times New Roman"/>
                <a:cs typeface="Times New Roman"/>
              </a:rPr>
              <a:t> репродуктивних технологій</a:t>
            </a:r>
          </a:p>
          <a:p>
            <a:pPr algn="ctr"/>
            <a:r>
              <a:rPr lang="uk-UA" sz="2000" b="1" dirty="0">
                <a:latin typeface="Times New Roman"/>
                <a:cs typeface="Times New Roman"/>
              </a:rPr>
              <a:t>в Україні</a:t>
            </a:r>
            <a:r>
              <a:rPr lang="uk-UA" sz="2000" dirty="0">
                <a:latin typeface="Times New Roman"/>
                <a:cs typeface="Times New Roman"/>
              </a:rPr>
              <a:t> </a:t>
            </a:r>
          </a:p>
          <a:p>
            <a:pPr algn="ctr"/>
            <a:r>
              <a:rPr lang="uk-UA" sz="2000" dirty="0">
                <a:latin typeface="Times New Roman"/>
                <a:cs typeface="Times New Roman"/>
              </a:rPr>
              <a:t>(відсутність технологій </a:t>
            </a:r>
          </a:p>
          <a:p>
            <a:pPr algn="ctr"/>
            <a:r>
              <a:rPr lang="uk-UA" sz="2000" dirty="0">
                <a:latin typeface="Times New Roman"/>
                <a:cs typeface="Times New Roman"/>
              </a:rPr>
              <a:t>для ВІЛ-інфікованих</a:t>
            </a:r>
            <a:r>
              <a:rPr lang="uk-UA" dirty="0">
                <a:cs typeface="Times New Roman" pitchFamily="18" charset="0"/>
              </a:rPr>
              <a:t>)</a:t>
            </a:r>
          </a:p>
        </p:txBody>
      </p:sp>
      <p:sp>
        <p:nvSpPr>
          <p:cNvPr id="9" name="Rectangle 7"/>
          <p:cNvSpPr>
            <a:spLocks noChangeArrowheads="1"/>
          </p:cNvSpPr>
          <p:nvPr/>
        </p:nvSpPr>
        <p:spPr bwMode="auto">
          <a:xfrm>
            <a:off x="7823201" y="4437064"/>
            <a:ext cx="4129617" cy="2160587"/>
          </a:xfrm>
          <a:prstGeom prst="rect">
            <a:avLst/>
          </a:prstGeom>
          <a:solidFill>
            <a:srgbClr val="FF66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uk-UA" sz="2400" b="1" dirty="0">
                <a:solidFill>
                  <a:srgbClr val="FFFFFF"/>
                </a:solidFill>
                <a:latin typeface="Times New Roman"/>
                <a:cs typeface="Times New Roman"/>
              </a:rPr>
              <a:t>Протипоказання </a:t>
            </a:r>
          </a:p>
          <a:p>
            <a:pPr algn="ctr"/>
            <a:r>
              <a:rPr lang="uk-UA" sz="2400" b="1" dirty="0">
                <a:solidFill>
                  <a:srgbClr val="FFFFFF"/>
                </a:solidFill>
                <a:latin typeface="Times New Roman"/>
                <a:cs typeface="Times New Roman"/>
              </a:rPr>
              <a:t>до застосування ДРТ</a:t>
            </a:r>
          </a:p>
          <a:p>
            <a:pPr algn="ctr"/>
            <a:r>
              <a:rPr lang="uk-UA" sz="2400" b="1" dirty="0">
                <a:solidFill>
                  <a:srgbClr val="FFFFFF"/>
                </a:solidFill>
                <a:latin typeface="Times New Roman"/>
                <a:cs typeface="Times New Roman"/>
              </a:rPr>
              <a:t>ВІЛ –інфікованим пацієнтам</a:t>
            </a:r>
          </a:p>
          <a:p>
            <a:pPr algn="ctr"/>
            <a:r>
              <a:rPr lang="uk-UA" sz="2400" b="1" dirty="0">
                <a:solidFill>
                  <a:srgbClr val="FFFFFF"/>
                </a:solidFill>
                <a:latin typeface="Times New Roman"/>
                <a:cs typeface="Times New Roman"/>
              </a:rPr>
              <a:t> </a:t>
            </a:r>
          </a:p>
        </p:txBody>
      </p:sp>
      <p:sp>
        <p:nvSpPr>
          <p:cNvPr id="10" name="AutoShape 10"/>
          <p:cNvSpPr>
            <a:spLocks noChangeArrowheads="1"/>
          </p:cNvSpPr>
          <p:nvPr/>
        </p:nvSpPr>
        <p:spPr bwMode="auto">
          <a:xfrm>
            <a:off x="5422900" y="5013326"/>
            <a:ext cx="2305051" cy="485775"/>
          </a:xfrm>
          <a:prstGeom prst="rightArrow">
            <a:avLst>
              <a:gd name="adj1" fmla="val 50000"/>
              <a:gd name="adj2" fmla="val 88971"/>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uk-UA" sz="1500" b="1" dirty="0">
                <a:solidFill>
                  <a:schemeClr val="tx2">
                    <a:lumMod val="50000"/>
                  </a:schemeClr>
                </a:solidFill>
                <a:latin typeface="Arial" charset="0"/>
              </a:rPr>
              <a:t>Протипоказання</a:t>
            </a:r>
          </a:p>
        </p:txBody>
      </p:sp>
    </p:spTree>
    <p:extLst>
      <p:ext uri="{BB962C8B-B14F-4D97-AF65-F5344CB8AC3E}">
        <p14:creationId xmlns:p14="http://schemas.microsoft.com/office/powerpoint/2010/main" val="20351781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bwMode="auto">
          <a:xfrm>
            <a:off x="203200" y="685800"/>
            <a:ext cx="5994400" cy="5791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charset="0"/>
              <a:ea typeface="Arial" charset="0"/>
            </a:endParaRPr>
          </a:p>
        </p:txBody>
      </p:sp>
      <p:sp>
        <p:nvSpPr>
          <p:cNvPr id="5" name="Прямоугольник 4"/>
          <p:cNvSpPr/>
          <p:nvPr/>
        </p:nvSpPr>
        <p:spPr>
          <a:xfrm>
            <a:off x="179578" y="1"/>
            <a:ext cx="5713223" cy="6078588"/>
          </a:xfrm>
          <a:prstGeom prst="rect">
            <a:avLst/>
          </a:prstGeom>
        </p:spPr>
        <p:txBody>
          <a:bodyPr wrap="square">
            <a:spAutoFit/>
          </a:bodyPr>
          <a:lstStyle/>
          <a:p>
            <a:pPr algn="ctr"/>
            <a:endParaRPr lang="uk-UA" sz="1300" cap="all" dirty="0" smtClean="0"/>
          </a:p>
          <a:p>
            <a:pPr algn="ctr"/>
            <a:endParaRPr lang="uk-UA" sz="1300" cap="all" dirty="0"/>
          </a:p>
          <a:p>
            <a:pPr algn="ctr"/>
            <a:endParaRPr lang="uk-UA" sz="800" cap="all" dirty="0" smtClean="0"/>
          </a:p>
          <a:p>
            <a:pPr algn="ctr"/>
            <a:endParaRPr lang="uk-UA" sz="800" cap="all" dirty="0"/>
          </a:p>
          <a:p>
            <a:pPr algn="ctr"/>
            <a:r>
              <a:rPr lang="uk-UA" sz="800" cap="all" dirty="0" smtClean="0"/>
              <a:t>Державний </a:t>
            </a:r>
            <a:r>
              <a:rPr lang="uk-UA" sz="800" cap="all" dirty="0"/>
              <a:t>експертний центр МОз України</a:t>
            </a:r>
            <a:endParaRPr lang="ru-RU" sz="800" dirty="0"/>
          </a:p>
          <a:p>
            <a:pPr algn="ctr"/>
            <a:r>
              <a:rPr lang="uk-UA" sz="800" cap="all" dirty="0">
                <a:latin typeface="Times New Roman"/>
                <a:cs typeface="Times New Roman"/>
              </a:rPr>
              <a:t>Державна служба України з питань протидії ВІЛ-інфекції/СНІДу </a:t>
            </a:r>
            <a:br>
              <a:rPr lang="uk-UA" sz="800" cap="all" dirty="0">
                <a:latin typeface="Times New Roman"/>
                <a:cs typeface="Times New Roman"/>
              </a:rPr>
            </a:br>
            <a:r>
              <a:rPr lang="uk-UA" sz="800" cap="all" dirty="0">
                <a:latin typeface="Times New Roman"/>
                <a:cs typeface="Times New Roman"/>
              </a:rPr>
              <a:t>та інших соціально небезпечних захворювань</a:t>
            </a:r>
            <a:endParaRPr lang="ru-RU" sz="800" dirty="0">
              <a:latin typeface="Times New Roman"/>
              <a:cs typeface="Times New Roman"/>
            </a:endParaRPr>
          </a:p>
          <a:p>
            <a:pPr algn="ctr"/>
            <a:r>
              <a:rPr lang="uk-UA" sz="800" cap="all" dirty="0">
                <a:latin typeface="Times New Roman"/>
                <a:cs typeface="Times New Roman"/>
              </a:rPr>
              <a:t>Український інститут досліджень політики щодо </a:t>
            </a:r>
            <a:br>
              <a:rPr lang="uk-UA" sz="800" cap="all" dirty="0">
                <a:latin typeface="Times New Roman"/>
                <a:cs typeface="Times New Roman"/>
              </a:rPr>
            </a:br>
            <a:r>
              <a:rPr lang="uk-UA" sz="800" cap="all" dirty="0">
                <a:latin typeface="Times New Roman"/>
                <a:cs typeface="Times New Roman"/>
              </a:rPr>
              <a:t>громадського здоров’я</a:t>
            </a:r>
            <a:endParaRPr lang="ru-RU" sz="800" dirty="0">
              <a:latin typeface="Times New Roman"/>
              <a:cs typeface="Times New Roman"/>
            </a:endParaRPr>
          </a:p>
          <a:p>
            <a:pPr algn="ctr"/>
            <a:r>
              <a:rPr lang="uk-UA" sz="800" cap="all" dirty="0">
                <a:latin typeface="Times New Roman"/>
                <a:cs typeface="Times New Roman"/>
              </a:rPr>
              <a:t>Український інститут стратегічних досліджень МОЗ України</a:t>
            </a:r>
            <a:endParaRPr lang="ru-RU" sz="800" dirty="0">
              <a:latin typeface="Times New Roman"/>
              <a:cs typeface="Times New Roman"/>
            </a:endParaRPr>
          </a:p>
          <a:p>
            <a:pPr algn="ctr"/>
            <a:r>
              <a:rPr lang="uk-UA" sz="800" cap="all" dirty="0">
                <a:latin typeface="Times New Roman"/>
                <a:cs typeface="Times New Roman"/>
              </a:rPr>
              <a:t>Український центр контролю за соціально </a:t>
            </a:r>
            <a:br>
              <a:rPr lang="uk-UA" sz="800" cap="all" dirty="0">
                <a:latin typeface="Times New Roman"/>
                <a:cs typeface="Times New Roman"/>
              </a:rPr>
            </a:br>
            <a:r>
              <a:rPr lang="uk-UA" sz="800" cap="all" dirty="0">
                <a:latin typeface="Times New Roman"/>
                <a:cs typeface="Times New Roman"/>
              </a:rPr>
              <a:t>небезпечними хворобами МОЗ України</a:t>
            </a:r>
            <a:endParaRPr lang="ru-RU" sz="800" dirty="0">
              <a:latin typeface="Times New Roman"/>
              <a:cs typeface="Times New Roman"/>
            </a:endParaRPr>
          </a:p>
          <a:p>
            <a:pPr algn="ctr"/>
            <a:r>
              <a:rPr lang="uk-UA" sz="800" cap="all" dirty="0">
                <a:latin typeface="Times New Roman"/>
                <a:cs typeface="Times New Roman"/>
              </a:rPr>
              <a:t>Представництво Дитячого Фонду ООН</a:t>
            </a:r>
            <a:endParaRPr lang="ru-RU" sz="800" dirty="0">
              <a:latin typeface="Times New Roman"/>
              <a:cs typeface="Times New Roman"/>
            </a:endParaRPr>
          </a:p>
          <a:p>
            <a:pPr algn="ctr"/>
            <a:r>
              <a:rPr lang="uk-UA" sz="800" cap="all" dirty="0">
                <a:latin typeface="Times New Roman"/>
                <a:cs typeface="Times New Roman"/>
              </a:rPr>
              <a:t>Бюро ВООЗ в Україні</a:t>
            </a:r>
            <a:endParaRPr lang="ru-RU" sz="800" dirty="0">
              <a:latin typeface="Times New Roman"/>
              <a:cs typeface="Times New Roman"/>
            </a:endParaRPr>
          </a:p>
          <a:p>
            <a:pPr algn="ctr"/>
            <a:r>
              <a:rPr lang="uk-UA" sz="800" cap="all" dirty="0">
                <a:latin typeface="Times New Roman"/>
                <a:cs typeface="Times New Roman"/>
              </a:rPr>
              <a:t>ВБО «Всеукраїнська мережа ЛЖВ»</a:t>
            </a:r>
            <a:endParaRPr lang="ru-RU" sz="800" dirty="0">
              <a:latin typeface="Times New Roman"/>
              <a:cs typeface="Times New Roman"/>
            </a:endParaRPr>
          </a:p>
          <a:p>
            <a:pPr algn="ctr"/>
            <a:r>
              <a:rPr lang="uk-UA" sz="800" cap="all" dirty="0">
                <a:latin typeface="Times New Roman"/>
                <a:cs typeface="Times New Roman"/>
              </a:rPr>
              <a:t>МБФ «Фонд Вільяма Дж. Клінтона»</a:t>
            </a:r>
            <a:endParaRPr lang="ru-RU" sz="800" dirty="0">
              <a:latin typeface="Times New Roman"/>
              <a:cs typeface="Times New Roman"/>
            </a:endParaRPr>
          </a:p>
          <a:p>
            <a:pPr algn="ctr"/>
            <a:r>
              <a:rPr lang="uk-UA" sz="800" cap="all" dirty="0">
                <a:latin typeface="Times New Roman"/>
                <a:cs typeface="Times New Roman"/>
              </a:rPr>
              <a:t>МБФ «Міжнародний Альянс з ВІЛ/СНІД в Україні»</a:t>
            </a:r>
            <a:endParaRPr lang="ru-RU" sz="800" dirty="0">
              <a:latin typeface="Times New Roman"/>
              <a:cs typeface="Times New Roman"/>
            </a:endParaRPr>
          </a:p>
          <a:p>
            <a:pPr algn="ctr"/>
            <a:r>
              <a:rPr lang="uk-UA" sz="800" cap="all" dirty="0">
                <a:latin typeface="Times New Roman"/>
                <a:cs typeface="Times New Roman"/>
              </a:rPr>
              <a:t>МБФ «Українська фундація громадського здоров’я»</a:t>
            </a:r>
            <a:endParaRPr lang="ru-RU" sz="800" dirty="0">
              <a:latin typeface="Times New Roman"/>
              <a:cs typeface="Times New Roman"/>
            </a:endParaRPr>
          </a:p>
          <a:p>
            <a:pPr algn="ctr"/>
            <a:r>
              <a:rPr lang="uk-UA" sz="800" cap="all" dirty="0">
                <a:latin typeface="Times New Roman"/>
                <a:cs typeface="Times New Roman"/>
              </a:rPr>
              <a:t>Всеукраїнська наркологічна асоціація</a:t>
            </a:r>
            <a:endParaRPr lang="ru-RU" sz="800" dirty="0">
              <a:latin typeface="Times New Roman"/>
              <a:cs typeface="Times New Roman"/>
            </a:endParaRPr>
          </a:p>
          <a:p>
            <a:pPr algn="ctr"/>
            <a:r>
              <a:rPr lang="uk-UA" sz="1300" b="1" dirty="0">
                <a:latin typeface="Times New Roman"/>
                <a:cs typeface="Times New Roman"/>
              </a:rPr>
              <a:t> </a:t>
            </a:r>
            <a:endParaRPr lang="ru-RU" sz="1300" dirty="0">
              <a:latin typeface="Times New Roman"/>
              <a:cs typeface="Times New Roman"/>
            </a:endParaRPr>
          </a:p>
          <a:p>
            <a:pPr algn="ctr"/>
            <a:r>
              <a:rPr lang="uk-UA" sz="1300" b="1" dirty="0">
                <a:latin typeface="Times New Roman"/>
                <a:cs typeface="Times New Roman"/>
              </a:rPr>
              <a:t> </a:t>
            </a:r>
            <a:r>
              <a:rPr lang="uk-UA" sz="1300" b="1" dirty="0" smtClean="0">
                <a:latin typeface="Times New Roman"/>
                <a:cs typeface="Times New Roman"/>
              </a:rPr>
              <a:t>ПРОФІЛАКТИКА </a:t>
            </a:r>
            <a:r>
              <a:rPr lang="uk-UA" sz="1300" b="1" dirty="0">
                <a:latin typeface="Times New Roman"/>
                <a:cs typeface="Times New Roman"/>
              </a:rPr>
              <a:t>ПЕРЕДАЧІ ВІЛ </a:t>
            </a:r>
            <a:endParaRPr lang="ru-RU" sz="1300" dirty="0">
              <a:latin typeface="Times New Roman"/>
              <a:cs typeface="Times New Roman"/>
            </a:endParaRPr>
          </a:p>
          <a:p>
            <a:pPr algn="ctr"/>
            <a:r>
              <a:rPr lang="uk-UA" sz="1300" b="1" dirty="0">
                <a:latin typeface="Times New Roman"/>
                <a:cs typeface="Times New Roman"/>
              </a:rPr>
              <a:t>ВІД МАТЕРІ ДО ДИТИНИ</a:t>
            </a:r>
            <a:endParaRPr lang="ru-RU" sz="1300" dirty="0">
              <a:latin typeface="Times New Roman"/>
              <a:cs typeface="Times New Roman"/>
            </a:endParaRPr>
          </a:p>
          <a:p>
            <a:pPr algn="ctr"/>
            <a:r>
              <a:rPr lang="uk-UA" sz="1300" cap="all" dirty="0">
                <a:latin typeface="Times New Roman"/>
                <a:cs typeface="Times New Roman"/>
              </a:rPr>
              <a:t> </a:t>
            </a:r>
            <a:endParaRPr lang="ru-RU" sz="1300" dirty="0">
              <a:latin typeface="Times New Roman"/>
              <a:cs typeface="Times New Roman"/>
            </a:endParaRPr>
          </a:p>
          <a:p>
            <a:pPr algn="ctr"/>
            <a:r>
              <a:rPr lang="uk-UA" sz="1300" cap="all" dirty="0">
                <a:latin typeface="Times New Roman"/>
                <a:cs typeface="Times New Roman"/>
              </a:rPr>
              <a:t>Адаптована клінічна настанова, </a:t>
            </a:r>
            <a:endParaRPr lang="ru-RU" sz="1300" dirty="0">
              <a:latin typeface="Times New Roman"/>
              <a:cs typeface="Times New Roman"/>
            </a:endParaRPr>
          </a:p>
          <a:p>
            <a:pPr algn="ctr"/>
            <a:r>
              <a:rPr lang="uk-UA" sz="1300" cap="all" dirty="0">
                <a:latin typeface="Times New Roman"/>
                <a:cs typeface="Times New Roman"/>
              </a:rPr>
              <a:t>заснована на </a:t>
            </a:r>
            <a:r>
              <a:rPr lang="uk-UA" sz="1300" cap="all" dirty="0" smtClean="0">
                <a:latin typeface="Times New Roman"/>
                <a:cs typeface="Times New Roman"/>
              </a:rPr>
              <a:t>доказах</a:t>
            </a:r>
          </a:p>
          <a:p>
            <a:pPr algn="ctr"/>
            <a:endParaRPr lang="uk-UA" sz="1300" cap="all" dirty="0">
              <a:latin typeface="Times New Roman"/>
              <a:cs typeface="Times New Roman"/>
            </a:endParaRPr>
          </a:p>
          <a:p>
            <a:pPr algn="ctr"/>
            <a:r>
              <a:rPr lang="uk-UA" sz="1200" cap="all" dirty="0" smtClean="0">
                <a:latin typeface="Times New Roman"/>
                <a:cs typeface="Times New Roman"/>
              </a:rPr>
              <a:t>(НАКАЗ МОЗУ </a:t>
            </a:r>
            <a:r>
              <a:rPr lang="uk-UA" sz="1200" dirty="0" smtClean="0">
                <a:latin typeface="Times New Roman"/>
                <a:cs typeface="Times New Roman"/>
              </a:rPr>
              <a:t>від </a:t>
            </a:r>
            <a:r>
              <a:rPr lang="uk-UA" sz="1200" dirty="0">
                <a:latin typeface="Times New Roman"/>
                <a:cs typeface="Times New Roman"/>
              </a:rPr>
              <a:t>16 травня 2016 року №449 «Про затвердження та впровадження медико-технологічних документів зі стандартизації медичної допомоги «Профілактика передачі ВІЛ від матері до дитини» затверджено Уніфікований клінічний протокол первинної, вторинної (спеціалізованої) та третинної (високоспеціалізованої) медичної допомоги «Профілактика передачі ВІЛ від матері до дитини</a:t>
            </a:r>
            <a:r>
              <a:rPr lang="uk-UA" sz="1200" dirty="0" smtClean="0">
                <a:latin typeface="Times New Roman"/>
                <a:cs typeface="Times New Roman"/>
              </a:rPr>
              <a:t>»)</a:t>
            </a:r>
            <a:endParaRPr lang="ru-RU" sz="1200" dirty="0">
              <a:latin typeface="Times New Roman"/>
              <a:cs typeface="Times New Roman"/>
            </a:endParaRPr>
          </a:p>
          <a:p>
            <a:pPr algn="ctr"/>
            <a:r>
              <a:rPr lang="uk-UA" sz="1200" b="1" dirty="0">
                <a:latin typeface="Times New Roman"/>
                <a:cs typeface="Times New Roman"/>
              </a:rPr>
              <a:t> </a:t>
            </a:r>
            <a:endParaRPr lang="ru-RU" sz="1200" dirty="0">
              <a:latin typeface="Times New Roman"/>
              <a:cs typeface="Times New Roman"/>
            </a:endParaRPr>
          </a:p>
          <a:p>
            <a:pPr algn="ctr"/>
            <a:r>
              <a:rPr lang="uk-UA" sz="1300" b="1" dirty="0">
                <a:latin typeface="Times New Roman"/>
                <a:cs typeface="Times New Roman"/>
              </a:rPr>
              <a:t> </a:t>
            </a:r>
          </a:p>
          <a:p>
            <a:pPr algn="ctr"/>
            <a:r>
              <a:rPr lang="uk-UA" sz="1300" b="1" dirty="0">
                <a:latin typeface="Times New Roman"/>
                <a:cs typeface="Times New Roman"/>
              </a:rPr>
              <a:t>  </a:t>
            </a:r>
            <a:r>
              <a:rPr lang="uk-UA" sz="1300" dirty="0" smtClean="0">
                <a:latin typeface="Times New Roman"/>
                <a:cs typeface="Times New Roman"/>
              </a:rPr>
              <a:t>2016</a:t>
            </a:r>
            <a:endParaRPr lang="ru-RU" sz="1300" dirty="0">
              <a:latin typeface="Times New Roman"/>
              <a:cs typeface="Times New Roman"/>
            </a:endParaRPr>
          </a:p>
          <a:p>
            <a:pPr algn="ctr"/>
            <a:r>
              <a:rPr lang="uk-UA" sz="1300" b="1" dirty="0"/>
              <a:t/>
            </a:r>
            <a:br>
              <a:rPr lang="uk-UA" sz="1300" b="1" dirty="0"/>
            </a:br>
            <a:endParaRPr lang="ru-RU" sz="1300" dirty="0"/>
          </a:p>
        </p:txBody>
      </p:sp>
      <p:sp>
        <p:nvSpPr>
          <p:cNvPr id="6" name="Прямоугольник 5"/>
          <p:cNvSpPr/>
          <p:nvPr/>
        </p:nvSpPr>
        <p:spPr bwMode="auto">
          <a:xfrm>
            <a:off x="6705600" y="762000"/>
            <a:ext cx="5283200" cy="5715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charset="0"/>
              <a:ea typeface="Arial"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4034868991"/>
              </p:ext>
            </p:extLst>
          </p:nvPr>
        </p:nvGraphicFramePr>
        <p:xfrm>
          <a:off x="6705600" y="762000"/>
          <a:ext cx="5080000" cy="5257800"/>
        </p:xfrm>
        <a:graphic>
          <a:graphicData uri="http://schemas.openxmlformats.org/presentationml/2006/ole">
            <mc:AlternateContent xmlns:mc="http://schemas.openxmlformats.org/markup-compatibility/2006">
              <mc:Choice xmlns:v="urn:schemas-microsoft-com:vml" Requires="v">
                <p:oleObj spid="_x0000_s2054" name="Документ" r:id="rId4" imgW="6311900" imgH="8534400" progId="Word.Document.12">
                  <p:link updateAutomatic="1"/>
                </p:oleObj>
              </mc:Choice>
              <mc:Fallback>
                <p:oleObj name="Документ" r:id="rId4" imgW="6311900" imgH="8534400" progId="Word.Document.12">
                  <p:link updateAutomatic="1"/>
                  <p:pic>
                    <p:nvPicPr>
                      <p:cNvPr id="0" name=""/>
                      <p:cNvPicPr/>
                      <p:nvPr/>
                    </p:nvPicPr>
                    <p:blipFill>
                      <a:blip r:embed="rId5"/>
                      <a:stretch>
                        <a:fillRect/>
                      </a:stretch>
                    </p:blipFill>
                    <p:spPr>
                      <a:xfrm>
                        <a:off x="6705600" y="762000"/>
                        <a:ext cx="5080000" cy="5257800"/>
                      </a:xfrm>
                      <a:prstGeom prst="rect">
                        <a:avLst/>
                      </a:prstGeom>
                    </p:spPr>
                  </p:pic>
                </p:oleObj>
              </mc:Fallback>
            </mc:AlternateContent>
          </a:graphicData>
        </a:graphic>
      </p:graphicFrame>
      <p:sp>
        <p:nvSpPr>
          <p:cNvPr id="3" name="Скругленный прямоугольник 2"/>
          <p:cNvSpPr/>
          <p:nvPr/>
        </p:nvSpPr>
        <p:spPr bwMode="auto">
          <a:xfrm>
            <a:off x="812800" y="17670"/>
            <a:ext cx="10261600" cy="51573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ru-RU" sz="2400" b="1" dirty="0" smtClean="0">
                <a:solidFill>
                  <a:srgbClr val="FFFFFF"/>
                </a:solidFill>
                <a:latin typeface="Times New Roman"/>
                <a:cs typeface="Times New Roman"/>
              </a:rPr>
              <a:t>ІННОВАЦІЙНІ ТЕХНОЛОГІЇ </a:t>
            </a:r>
            <a:r>
              <a:rPr kumimoji="0" lang="ru-RU" sz="2400" b="1" i="0" u="none" strike="noStrike" cap="none" normalizeH="0" baseline="0" dirty="0" smtClean="0">
                <a:ln>
                  <a:noFill/>
                </a:ln>
                <a:solidFill>
                  <a:srgbClr val="FFFFFF"/>
                </a:solidFill>
                <a:effectLst/>
                <a:latin typeface="Times New Roman"/>
                <a:cs typeface="Times New Roman"/>
              </a:rPr>
              <a:t> ППМД</a:t>
            </a:r>
            <a:endParaRPr kumimoji="0" lang="ru-RU" sz="2400" b="1" i="0" u="none" strike="noStrike" cap="none" normalizeH="0" baseline="0" dirty="0">
              <a:ln>
                <a:noFill/>
              </a:ln>
              <a:solidFill>
                <a:srgbClr val="FFFFFF"/>
              </a:solidFill>
              <a:effectLst/>
              <a:latin typeface="Times New Roman"/>
              <a:cs typeface="Times New Roman"/>
            </a:endParaRPr>
          </a:p>
        </p:txBody>
      </p:sp>
    </p:spTree>
    <p:extLst>
      <p:ext uri="{BB962C8B-B14F-4D97-AF65-F5344CB8AC3E}">
        <p14:creationId xmlns:p14="http://schemas.microsoft.com/office/powerpoint/2010/main" val="6713742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a:bodyPr>
          <a:lstStyle/>
          <a:p>
            <a:pPr algn="ctr">
              <a:lnSpc>
                <a:spcPct val="70000"/>
              </a:lnSpc>
            </a:pPr>
            <a:r>
              <a:rPr lang="ru-RU" b="1" dirty="0" err="1" smtClean="0">
                <a:latin typeface="Times New Roman"/>
                <a:cs typeface="Times New Roman"/>
              </a:rPr>
              <a:t>Економічна</a:t>
            </a:r>
            <a:r>
              <a:rPr lang="ru-RU" b="1" dirty="0" smtClean="0">
                <a:latin typeface="Times New Roman"/>
                <a:cs typeface="Times New Roman"/>
              </a:rPr>
              <a:t> </a:t>
            </a:r>
            <a:r>
              <a:rPr lang="ru-RU" b="1" dirty="0" err="1" smtClean="0">
                <a:latin typeface="Times New Roman"/>
                <a:cs typeface="Times New Roman"/>
              </a:rPr>
              <a:t>ефективність</a:t>
            </a:r>
            <a:r>
              <a:rPr lang="ru-RU" b="1" dirty="0" smtClean="0">
                <a:latin typeface="Times New Roman"/>
                <a:cs typeface="Times New Roman"/>
              </a:rPr>
              <a:t> ПС ВІЛ-</a:t>
            </a:r>
            <a:r>
              <a:rPr lang="ru-RU" b="1" dirty="0" err="1" smtClean="0">
                <a:latin typeface="Times New Roman"/>
                <a:cs typeface="Times New Roman"/>
              </a:rPr>
              <a:t>інфікованих</a:t>
            </a:r>
            <a:r>
              <a:rPr lang="ru-RU" b="1" dirty="0" smtClean="0">
                <a:latin typeface="Times New Roman"/>
                <a:cs typeface="Times New Roman"/>
              </a:rPr>
              <a:t> </a:t>
            </a:r>
            <a:r>
              <a:rPr lang="ru-RU" b="1" dirty="0" err="1" smtClean="0">
                <a:latin typeface="Times New Roman"/>
                <a:cs typeface="Times New Roman"/>
              </a:rPr>
              <a:t>жінок</a:t>
            </a:r>
            <a:endParaRPr lang="ru-RU" b="1" dirty="0">
              <a:latin typeface="Times New Roman"/>
              <a:cs typeface="Times New Roman"/>
            </a:endParaRPr>
          </a:p>
        </p:txBody>
      </p:sp>
      <p:sp>
        <p:nvSpPr>
          <p:cNvPr id="4" name="Рамка 3"/>
          <p:cNvSpPr/>
          <p:nvPr/>
        </p:nvSpPr>
        <p:spPr bwMode="auto">
          <a:xfrm>
            <a:off x="1016000" y="1981200"/>
            <a:ext cx="9753600" cy="3276600"/>
          </a:xfrm>
          <a:prstGeom prst="fra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charset="0"/>
              <a:ea typeface="Arial" charset="0"/>
            </a:endParaRPr>
          </a:p>
        </p:txBody>
      </p:sp>
    </p:spTree>
    <p:extLst>
      <p:ext uri="{BB962C8B-B14F-4D97-AF65-F5344CB8AC3E}">
        <p14:creationId xmlns:p14="http://schemas.microsoft.com/office/powerpoint/2010/main" val="2486812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4800" b="1" dirty="0" smtClean="0">
                <a:latin typeface="Times New Roman"/>
                <a:cs typeface="Times New Roman"/>
              </a:rPr>
              <a:t>Дякую за увагу!</a:t>
            </a:r>
            <a:endParaRPr lang="ru-RU" sz="4800" b="1" dirty="0">
              <a:latin typeface="Times New Roman"/>
              <a:cs typeface="Times New Roman"/>
            </a:endParaRPr>
          </a:p>
        </p:txBody>
      </p:sp>
    </p:spTree>
    <p:extLst>
      <p:ext uri="{BB962C8B-B14F-4D97-AF65-F5344CB8AC3E}">
        <p14:creationId xmlns:p14="http://schemas.microsoft.com/office/powerpoint/2010/main" val="5285178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graphicFrame>
        <p:nvGraphicFramePr>
          <p:cNvPr id="4" name="Содержимое 4"/>
          <p:cNvGraphicFramePr>
            <a:graphicFrameLocks noChangeAspect="1"/>
          </p:cNvGraphicFramePr>
          <p:nvPr>
            <p:extLst>
              <p:ext uri="{D42A27DB-BD31-4B8C-83A1-F6EECF244321}">
                <p14:modId xmlns:p14="http://schemas.microsoft.com/office/powerpoint/2010/main" val="2398508858"/>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031" name="Слайд" r:id="rId5" imgW="2158029" imgH="1619836" progId="PowerPoint.Slide.8">
                  <p:embed/>
                </p:oleObj>
              </mc:Choice>
              <mc:Fallback>
                <p:oleObj name="Слайд" r:id="rId5" imgW="2158029" imgH="1619836" progId="PowerPoint.Slid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31506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19200" y="152401"/>
            <a:ext cx="10668000" cy="827313"/>
          </a:xfrm>
        </p:spPr>
        <p:txBody>
          <a:bodyPr>
            <a:noAutofit/>
          </a:bodyPr>
          <a:lstStyle/>
          <a:p>
            <a:pPr algn="ctr">
              <a:lnSpc>
                <a:spcPct val="70000"/>
              </a:lnSpc>
            </a:pPr>
            <a:r>
              <a:rPr lang="uk-UA" sz="3600" b="1" dirty="0" smtClean="0">
                <a:latin typeface="Times New Roman"/>
                <a:cs typeface="Times New Roman"/>
              </a:rPr>
              <a:t>Актуальність питання ПС ВІЛ-інфікованих жінок для України</a:t>
            </a:r>
            <a:endParaRPr lang="en-US" sz="3600" b="1" dirty="0">
              <a:solidFill>
                <a:schemeClr val="accent1"/>
              </a:solidFill>
              <a:latin typeface="Times New Roman"/>
              <a:cs typeface="Times New Roman"/>
            </a:endParaRPr>
          </a:p>
        </p:txBody>
      </p:sp>
      <p:sp>
        <p:nvSpPr>
          <p:cNvPr id="41024" name="Rectangle 64"/>
          <p:cNvSpPr>
            <a:spLocks noChangeArrowheads="1"/>
          </p:cNvSpPr>
          <p:nvPr/>
        </p:nvSpPr>
        <p:spPr bwMode="gray">
          <a:xfrm rot="3419336">
            <a:off x="1038312" y="1138720"/>
            <a:ext cx="479425" cy="694267"/>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ru-RU"/>
          </a:p>
        </p:txBody>
      </p:sp>
      <p:sp>
        <p:nvSpPr>
          <p:cNvPr id="41026" name="Text Box 66"/>
          <p:cNvSpPr txBox="1">
            <a:spLocks noChangeArrowheads="1"/>
          </p:cNvSpPr>
          <p:nvPr/>
        </p:nvSpPr>
        <p:spPr bwMode="gray">
          <a:xfrm>
            <a:off x="2235200" y="1066800"/>
            <a:ext cx="80412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r>
              <a:rPr lang="uk-UA" sz="2000" b="1" dirty="0" smtClean="0">
                <a:latin typeface="Times New Roman"/>
                <a:cs typeface="Times New Roman"/>
              </a:rPr>
              <a:t>13,8 % -ВІЛ–інфікованими жінок СІН, серед яких ЧПМД 11-</a:t>
            </a:r>
            <a:r>
              <a:rPr lang="uk-UA" sz="2000" b="1" dirty="0" smtClean="0">
                <a:latin typeface="Times New Roman"/>
                <a:cs typeface="Times New Roman"/>
              </a:rPr>
              <a:t>18%</a:t>
            </a:r>
            <a:endParaRPr lang="en-US" sz="2000" b="1" dirty="0">
              <a:latin typeface="Times New Roman"/>
              <a:cs typeface="Times New Roman"/>
            </a:endParaRPr>
          </a:p>
        </p:txBody>
      </p:sp>
      <p:sp>
        <p:nvSpPr>
          <p:cNvPr id="41027" name="Text Box 67"/>
          <p:cNvSpPr txBox="1">
            <a:spLocks noChangeArrowheads="1"/>
          </p:cNvSpPr>
          <p:nvPr/>
        </p:nvSpPr>
        <p:spPr bwMode="gray">
          <a:xfrm>
            <a:off x="1163293" y="1295400"/>
            <a:ext cx="3806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2400" b="1">
                <a:solidFill>
                  <a:schemeClr val="bg1"/>
                </a:solidFill>
              </a:rPr>
              <a:t>1</a:t>
            </a:r>
          </a:p>
        </p:txBody>
      </p:sp>
      <p:sp>
        <p:nvSpPr>
          <p:cNvPr id="41029" name="Rectangle 69"/>
          <p:cNvSpPr>
            <a:spLocks noChangeArrowheads="1"/>
          </p:cNvSpPr>
          <p:nvPr/>
        </p:nvSpPr>
        <p:spPr bwMode="gray">
          <a:xfrm rot="3419336">
            <a:off x="1038310" y="1976921"/>
            <a:ext cx="479425" cy="69426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ru-RU"/>
          </a:p>
        </p:txBody>
      </p:sp>
      <p:sp>
        <p:nvSpPr>
          <p:cNvPr id="41032" name="Text Box 72"/>
          <p:cNvSpPr txBox="1">
            <a:spLocks noChangeArrowheads="1"/>
          </p:cNvSpPr>
          <p:nvPr/>
        </p:nvSpPr>
        <p:spPr bwMode="gray">
          <a:xfrm>
            <a:off x="1163293" y="2057400"/>
            <a:ext cx="3806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2400" b="1" dirty="0">
                <a:solidFill>
                  <a:schemeClr val="bg1"/>
                </a:solidFill>
              </a:rPr>
              <a:t>2</a:t>
            </a:r>
          </a:p>
        </p:txBody>
      </p:sp>
      <p:sp>
        <p:nvSpPr>
          <p:cNvPr id="41035" name="Line 75"/>
          <p:cNvSpPr>
            <a:spLocks noChangeShapeType="1"/>
          </p:cNvSpPr>
          <p:nvPr/>
        </p:nvSpPr>
        <p:spPr bwMode="gray">
          <a:xfrm>
            <a:off x="3134784" y="4244975"/>
            <a:ext cx="64008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ru-RU"/>
          </a:p>
        </p:txBody>
      </p:sp>
      <p:sp>
        <p:nvSpPr>
          <p:cNvPr id="41034" name="Rectangle 74"/>
          <p:cNvSpPr>
            <a:spLocks noChangeArrowheads="1"/>
          </p:cNvSpPr>
          <p:nvPr/>
        </p:nvSpPr>
        <p:spPr bwMode="gray">
          <a:xfrm rot="3419336">
            <a:off x="1038310" y="2815121"/>
            <a:ext cx="479425" cy="694267"/>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ru-RU"/>
          </a:p>
        </p:txBody>
      </p:sp>
      <p:sp>
        <p:nvSpPr>
          <p:cNvPr id="41036" name="Text Box 76"/>
          <p:cNvSpPr txBox="1">
            <a:spLocks noChangeArrowheads="1"/>
          </p:cNvSpPr>
          <p:nvPr/>
        </p:nvSpPr>
        <p:spPr bwMode="gray">
          <a:xfrm>
            <a:off x="2032000" y="2895600"/>
            <a:ext cx="944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r>
              <a:rPr lang="uk-UA" sz="2000" b="1" dirty="0" smtClean="0">
                <a:latin typeface="Times New Roman"/>
                <a:cs typeface="Times New Roman"/>
              </a:rPr>
              <a:t>У 48,0% ВІЛ-інфікованих вагітних вагітність була непланованою</a:t>
            </a:r>
            <a:endParaRPr lang="en-US" sz="2000" b="1" dirty="0">
              <a:latin typeface="Times New Roman"/>
              <a:cs typeface="Times New Roman"/>
            </a:endParaRPr>
          </a:p>
        </p:txBody>
      </p:sp>
      <p:sp>
        <p:nvSpPr>
          <p:cNvPr id="41037" name="Text Box 77"/>
          <p:cNvSpPr txBox="1">
            <a:spLocks noChangeArrowheads="1"/>
          </p:cNvSpPr>
          <p:nvPr/>
        </p:nvSpPr>
        <p:spPr bwMode="gray">
          <a:xfrm>
            <a:off x="1264893" y="2971800"/>
            <a:ext cx="3806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2400" b="1" dirty="0">
                <a:solidFill>
                  <a:schemeClr val="bg1"/>
                </a:solidFill>
              </a:rPr>
              <a:t>3</a:t>
            </a:r>
          </a:p>
        </p:txBody>
      </p:sp>
      <p:sp>
        <p:nvSpPr>
          <p:cNvPr id="41039" name="Rectangle 79"/>
          <p:cNvSpPr>
            <a:spLocks noChangeArrowheads="1"/>
          </p:cNvSpPr>
          <p:nvPr/>
        </p:nvSpPr>
        <p:spPr bwMode="gray">
          <a:xfrm rot="3419336">
            <a:off x="1038310" y="3653321"/>
            <a:ext cx="479425" cy="69426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ru-RU"/>
          </a:p>
        </p:txBody>
      </p:sp>
      <p:sp>
        <p:nvSpPr>
          <p:cNvPr id="41042" name="Text Box 82"/>
          <p:cNvSpPr txBox="1">
            <a:spLocks noChangeArrowheads="1"/>
          </p:cNvSpPr>
          <p:nvPr/>
        </p:nvSpPr>
        <p:spPr bwMode="gray">
          <a:xfrm>
            <a:off x="1163293" y="3810000"/>
            <a:ext cx="3806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2400" b="1">
                <a:solidFill>
                  <a:schemeClr val="bg1"/>
                </a:solidFill>
              </a:rPr>
              <a:t>4</a:t>
            </a:r>
          </a:p>
        </p:txBody>
      </p:sp>
      <p:sp>
        <p:nvSpPr>
          <p:cNvPr id="21" name="Text Box 66"/>
          <p:cNvSpPr txBox="1">
            <a:spLocks noChangeArrowheads="1"/>
          </p:cNvSpPr>
          <p:nvPr/>
        </p:nvSpPr>
        <p:spPr bwMode="gray">
          <a:xfrm>
            <a:off x="2235200" y="1981201"/>
            <a:ext cx="93472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lnSpc>
                <a:spcPct val="70000"/>
              </a:lnSpc>
            </a:pPr>
            <a:r>
              <a:rPr lang="uk-UA" sz="2000" b="1" dirty="0" smtClean="0">
                <a:latin typeface="Times New Roman"/>
                <a:cs typeface="Times New Roman"/>
              </a:rPr>
              <a:t>27,0 % ВІЛ–інфікованих жінок після пологів мають не ВІЛ–інфікованого статевого партнера</a:t>
            </a:r>
            <a:endParaRPr lang="en-US" sz="2000" b="1" dirty="0">
              <a:latin typeface="Times New Roman"/>
              <a:cs typeface="Times New Roman"/>
            </a:endParaRPr>
          </a:p>
        </p:txBody>
      </p:sp>
      <p:sp>
        <p:nvSpPr>
          <p:cNvPr id="22" name="Text Box 76"/>
          <p:cNvSpPr txBox="1">
            <a:spLocks noChangeArrowheads="1"/>
          </p:cNvSpPr>
          <p:nvPr/>
        </p:nvSpPr>
        <p:spPr bwMode="gray">
          <a:xfrm>
            <a:off x="1828800" y="3733800"/>
            <a:ext cx="9448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r>
              <a:rPr lang="ru-RU" sz="2000" b="1" dirty="0" smtClean="0">
                <a:latin typeface="Times New Roman"/>
                <a:cs typeface="Times New Roman"/>
              </a:rPr>
              <a:t>У</a:t>
            </a:r>
            <a:r>
              <a:rPr lang="uk-UA" sz="2000" b="1" dirty="0" smtClean="0">
                <a:latin typeface="Times New Roman"/>
                <a:cs typeface="Times New Roman"/>
              </a:rPr>
              <a:t> 56,0% матерів ВІЛ-інфікованих дітей були неприхильні до АРВП і її не приймали</a:t>
            </a:r>
            <a:endParaRPr lang="en-US" sz="2000" b="1" dirty="0">
              <a:latin typeface="Times New Roman"/>
              <a:cs typeface="Times New Roman"/>
            </a:endParaRPr>
          </a:p>
        </p:txBody>
      </p:sp>
      <p:sp>
        <p:nvSpPr>
          <p:cNvPr id="25" name="Rectangle 74"/>
          <p:cNvSpPr>
            <a:spLocks noChangeArrowheads="1"/>
          </p:cNvSpPr>
          <p:nvPr/>
        </p:nvSpPr>
        <p:spPr bwMode="gray">
          <a:xfrm rot="3419336">
            <a:off x="1139910" y="4491522"/>
            <a:ext cx="479425" cy="694267"/>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ru-RU" dirty="0"/>
          </a:p>
        </p:txBody>
      </p:sp>
      <p:sp>
        <p:nvSpPr>
          <p:cNvPr id="26" name="Text Box 72"/>
          <p:cNvSpPr txBox="1">
            <a:spLocks noChangeArrowheads="1"/>
          </p:cNvSpPr>
          <p:nvPr/>
        </p:nvSpPr>
        <p:spPr bwMode="gray">
          <a:xfrm>
            <a:off x="1264893" y="4648201"/>
            <a:ext cx="3806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uk-UA" sz="2400" b="1" dirty="0" smtClean="0">
                <a:solidFill>
                  <a:schemeClr val="bg1"/>
                </a:solidFill>
              </a:rPr>
              <a:t>5</a:t>
            </a:r>
            <a:endParaRPr lang="en-US" sz="2400" b="1" dirty="0">
              <a:solidFill>
                <a:schemeClr val="bg1"/>
              </a:solidFill>
            </a:endParaRPr>
          </a:p>
        </p:txBody>
      </p:sp>
      <p:sp>
        <p:nvSpPr>
          <p:cNvPr id="27" name="Text Box 76"/>
          <p:cNvSpPr txBox="1">
            <a:spLocks noChangeArrowheads="1"/>
          </p:cNvSpPr>
          <p:nvPr/>
        </p:nvSpPr>
        <p:spPr bwMode="gray">
          <a:xfrm>
            <a:off x="2032000" y="4572000"/>
            <a:ext cx="944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r>
              <a:rPr lang="uk-UA" sz="2000" b="1" dirty="0" smtClean="0">
                <a:latin typeface="Times New Roman"/>
                <a:cs typeface="Times New Roman"/>
              </a:rPr>
              <a:t>40% незадоволена поьреба у контрацепції</a:t>
            </a:r>
            <a:endParaRPr lang="en-US" sz="2000" b="1" dirty="0">
              <a:latin typeface="Times New Roman"/>
              <a:cs typeface="Times New Roman"/>
            </a:endParaRPr>
          </a:p>
        </p:txBody>
      </p:sp>
      <p:sp>
        <p:nvSpPr>
          <p:cNvPr id="28" name="Rectangle 79"/>
          <p:cNvSpPr>
            <a:spLocks noChangeArrowheads="1"/>
          </p:cNvSpPr>
          <p:nvPr/>
        </p:nvSpPr>
        <p:spPr bwMode="gray">
          <a:xfrm rot="3419336">
            <a:off x="1139910" y="5253520"/>
            <a:ext cx="479425" cy="69426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ru-RU"/>
          </a:p>
        </p:txBody>
      </p:sp>
      <p:sp>
        <p:nvSpPr>
          <p:cNvPr id="29" name="Text Box 72"/>
          <p:cNvSpPr txBox="1">
            <a:spLocks noChangeArrowheads="1"/>
          </p:cNvSpPr>
          <p:nvPr/>
        </p:nvSpPr>
        <p:spPr bwMode="gray">
          <a:xfrm>
            <a:off x="1266109" y="5410201"/>
            <a:ext cx="3806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uk-UA" sz="2400" b="1" dirty="0">
                <a:solidFill>
                  <a:schemeClr val="bg1"/>
                </a:solidFill>
              </a:rPr>
              <a:t>6</a:t>
            </a:r>
            <a:endParaRPr lang="en-US" sz="2400" b="1" dirty="0">
              <a:solidFill>
                <a:schemeClr val="bg1"/>
              </a:solidFill>
            </a:endParaRPr>
          </a:p>
        </p:txBody>
      </p:sp>
      <p:sp>
        <p:nvSpPr>
          <p:cNvPr id="30" name="Text Box 76"/>
          <p:cNvSpPr txBox="1">
            <a:spLocks noChangeArrowheads="1"/>
          </p:cNvSpPr>
          <p:nvPr/>
        </p:nvSpPr>
        <p:spPr bwMode="gray">
          <a:xfrm>
            <a:off x="2133600" y="5181600"/>
            <a:ext cx="9448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r>
              <a:rPr lang="uk-UA" b="1" dirty="0" smtClean="0">
                <a:latin typeface="Times New Roman"/>
                <a:cs typeface="Times New Roman"/>
              </a:rPr>
              <a:t>від 35,6 % ВІЛ–інфікованих дітей   матері за причини небажаної вагітності відмовилися:, 24,4 % з яких перебувають під опікою родичів, 4,7 % – усиновлені, 4,3 % – в будинках дитини </a:t>
            </a:r>
            <a:endParaRPr lang="en-US" b="1" dirty="0">
              <a:latin typeface="Times New Roman"/>
              <a:cs typeface="Times New Roman"/>
            </a:endParaRPr>
          </a:p>
        </p:txBody>
      </p:sp>
    </p:spTree>
    <p:extLst>
      <p:ext uri="{BB962C8B-B14F-4D97-AF65-F5344CB8AC3E}">
        <p14:creationId xmlns:p14="http://schemas.microsoft.com/office/powerpoint/2010/main" val="35805914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a:bodyPr>
          <a:lstStyle/>
          <a:p>
            <a:pPr algn="ctr"/>
            <a:r>
              <a:rPr lang="ru-RU" sz="3200" b="1" dirty="0" smtClean="0">
                <a:latin typeface="Times New Roman"/>
                <a:cs typeface="Times New Roman"/>
              </a:rPr>
              <a:t>ПРОБЛЕМИ ПС ВІЛ-ІНФІКОВАНИХ ЖІНОК В УКРАЇНІ</a:t>
            </a:r>
            <a:endParaRPr lang="ru-RU" sz="3200" b="1" dirty="0">
              <a:latin typeface="Times New Roman"/>
              <a:cs typeface="Times New Roman"/>
            </a:endParaRPr>
          </a:p>
        </p:txBody>
      </p:sp>
      <p:sp>
        <p:nvSpPr>
          <p:cNvPr id="3" name="Содержимое 2"/>
          <p:cNvSpPr>
            <a:spLocks noGrp="1"/>
          </p:cNvSpPr>
          <p:nvPr>
            <p:ph idx="1"/>
          </p:nvPr>
        </p:nvSpPr>
        <p:spPr/>
        <p:txBody>
          <a:bodyPr/>
          <a:lstStyle/>
          <a:p>
            <a:pPr>
              <a:defRPr/>
            </a:pPr>
            <a:r>
              <a:rPr lang="uk-UA" b="1" dirty="0" smtClean="0">
                <a:solidFill>
                  <a:srgbClr val="FF0000"/>
                </a:solidFill>
                <a:latin typeface="Times New Roman"/>
                <a:cs typeface="Times New Roman"/>
              </a:rPr>
              <a:t>-</a:t>
            </a:r>
            <a:r>
              <a:rPr lang="uk-UA" b="1" dirty="0" smtClean="0">
                <a:solidFill>
                  <a:srgbClr val="0000FF"/>
                </a:solidFill>
                <a:latin typeface="Times New Roman"/>
                <a:cs typeface="Times New Roman"/>
              </a:rPr>
              <a:t> </a:t>
            </a:r>
            <a:r>
              <a:rPr lang="uk-UA" b="1" dirty="0">
                <a:solidFill>
                  <a:srgbClr val="0000FF"/>
                </a:solidFill>
                <a:latin typeface="Times New Roman"/>
                <a:cs typeface="Times New Roman"/>
              </a:rPr>
              <a:t>40,6 %</a:t>
            </a:r>
            <a:r>
              <a:rPr lang="ru-RU" b="1" dirty="0">
                <a:solidFill>
                  <a:srgbClr val="0000FF"/>
                </a:solidFill>
                <a:latin typeface="Times New Roman"/>
                <a:cs typeface="Times New Roman"/>
              </a:rPr>
              <a:t> </a:t>
            </a:r>
            <a:r>
              <a:rPr lang="uk-UA" b="1" dirty="0" smtClean="0">
                <a:solidFill>
                  <a:srgbClr val="0000FF"/>
                </a:solidFill>
                <a:latin typeface="Times New Roman"/>
                <a:cs typeface="Times New Roman"/>
              </a:rPr>
              <a:t>ВІЛ</a:t>
            </a:r>
            <a:r>
              <a:rPr lang="uk-UA" b="1" dirty="0">
                <a:solidFill>
                  <a:srgbClr val="0000FF"/>
                </a:solidFill>
                <a:latin typeface="Times New Roman"/>
                <a:cs typeface="Times New Roman"/>
              </a:rPr>
              <a:t>-інфікованих вагітних, які отримали </a:t>
            </a:r>
            <a:r>
              <a:rPr lang="uk-UA" b="1" dirty="0" smtClean="0">
                <a:solidFill>
                  <a:srgbClr val="0000FF"/>
                </a:solidFill>
                <a:latin typeface="Times New Roman"/>
                <a:cs typeface="Times New Roman"/>
              </a:rPr>
              <a:t>як </a:t>
            </a:r>
            <a:r>
              <a:rPr lang="uk-UA" b="1" dirty="0">
                <a:solidFill>
                  <a:srgbClr val="0000FF"/>
                </a:solidFill>
                <a:latin typeface="Times New Roman"/>
                <a:cs typeface="Times New Roman"/>
              </a:rPr>
              <a:t>АРВ-профілактику у 2014 р. АРТ за станом </a:t>
            </a:r>
            <a:r>
              <a:rPr lang="uk-UA" b="1" dirty="0" smtClean="0">
                <a:solidFill>
                  <a:srgbClr val="0000FF"/>
                </a:solidFill>
                <a:latin typeface="Times New Roman"/>
                <a:cs typeface="Times New Roman"/>
              </a:rPr>
              <a:t>здоров’я. </a:t>
            </a:r>
            <a:r>
              <a:rPr lang="uk-UA" b="1" dirty="0" smtClean="0">
                <a:solidFill>
                  <a:srgbClr val="FF0000"/>
                </a:solidFill>
                <a:latin typeface="Times New Roman"/>
                <a:cs typeface="Times New Roman"/>
              </a:rPr>
              <a:t>Чи своєчасна і бажана для них вагітність?</a:t>
            </a:r>
          </a:p>
          <a:p>
            <a:pPr>
              <a:defRPr/>
            </a:pPr>
            <a:endParaRPr lang="uk-UA" b="1" dirty="0" smtClean="0">
              <a:solidFill>
                <a:srgbClr val="FF0000"/>
              </a:solidFill>
              <a:latin typeface="Times New Roman"/>
              <a:cs typeface="Times New Roman"/>
            </a:endParaRPr>
          </a:p>
          <a:p>
            <a:pPr>
              <a:lnSpc>
                <a:spcPct val="80000"/>
              </a:lnSpc>
            </a:pPr>
            <a:r>
              <a:rPr lang="uk-UA" b="1" dirty="0" smtClean="0">
                <a:latin typeface="Times New Roman"/>
                <a:cs typeface="Times New Roman"/>
              </a:rPr>
              <a:t>: 6,1% матерів ВІЛ-інфікованих дітей АРВП лише у ІІІ триместрі, у пологах - 19,6 %, не отримали - 37,5 %</a:t>
            </a:r>
            <a:r>
              <a:rPr lang="ru-RU" b="1" dirty="0" smtClean="0">
                <a:latin typeface="Times New Roman"/>
                <a:cs typeface="Times New Roman"/>
              </a:rPr>
              <a:t>. </a:t>
            </a:r>
            <a:r>
              <a:rPr lang="ru-RU" b="1" dirty="0" err="1" smtClean="0">
                <a:solidFill>
                  <a:srgbClr val="FF0000"/>
                </a:solidFill>
                <a:latin typeface="Times New Roman"/>
                <a:cs typeface="Times New Roman"/>
              </a:rPr>
              <a:t>Чи</a:t>
            </a:r>
            <a:r>
              <a:rPr lang="ru-RU" b="1" dirty="0" smtClean="0">
                <a:solidFill>
                  <a:srgbClr val="FF0000"/>
                </a:solidFill>
                <a:latin typeface="Times New Roman"/>
                <a:cs typeface="Times New Roman"/>
              </a:rPr>
              <a:t> </a:t>
            </a:r>
            <a:r>
              <a:rPr lang="ru-RU" b="1" dirty="0" err="1" smtClean="0">
                <a:solidFill>
                  <a:srgbClr val="FF0000"/>
                </a:solidFill>
                <a:latin typeface="Times New Roman"/>
                <a:cs typeface="Times New Roman"/>
              </a:rPr>
              <a:t>бажана</a:t>
            </a:r>
            <a:r>
              <a:rPr lang="ru-RU" b="1" dirty="0" smtClean="0">
                <a:solidFill>
                  <a:srgbClr val="FF0000"/>
                </a:solidFill>
                <a:latin typeface="Times New Roman"/>
                <a:cs typeface="Times New Roman"/>
              </a:rPr>
              <a:t> </a:t>
            </a:r>
            <a:r>
              <a:rPr lang="ru-RU" b="1" dirty="0" err="1" smtClean="0">
                <a:solidFill>
                  <a:srgbClr val="FF0000"/>
                </a:solidFill>
                <a:latin typeface="Times New Roman"/>
                <a:cs typeface="Times New Roman"/>
              </a:rPr>
              <a:t>вагітність</a:t>
            </a:r>
            <a:r>
              <a:rPr lang="ru-RU" b="1" dirty="0" smtClean="0">
                <a:solidFill>
                  <a:srgbClr val="FF0000"/>
                </a:solidFill>
                <a:latin typeface="Times New Roman"/>
                <a:cs typeface="Times New Roman"/>
              </a:rPr>
              <a:t>?</a:t>
            </a:r>
            <a:endParaRPr lang="en-US" b="1" dirty="0" smtClean="0">
              <a:solidFill>
                <a:srgbClr val="FF0000"/>
              </a:solidFill>
              <a:latin typeface="Times New Roman"/>
              <a:cs typeface="Times New Roman"/>
            </a:endParaRPr>
          </a:p>
          <a:p>
            <a:pPr>
              <a:defRPr/>
            </a:pPr>
            <a:endParaRPr lang="uk-UA" b="1" dirty="0">
              <a:solidFill>
                <a:srgbClr val="FF0000"/>
              </a:solidFill>
              <a:latin typeface="Times New Roman"/>
              <a:cs typeface="Times New Roman"/>
            </a:endParaRPr>
          </a:p>
          <a:p>
            <a:endParaRPr lang="ru-RU" dirty="0">
              <a:solidFill>
                <a:srgbClr val="0000FF"/>
              </a:solidFill>
            </a:endParaRPr>
          </a:p>
        </p:txBody>
      </p:sp>
    </p:spTree>
    <p:extLst>
      <p:ext uri="{BB962C8B-B14F-4D97-AF65-F5344CB8AC3E}">
        <p14:creationId xmlns:p14="http://schemas.microsoft.com/office/powerpoint/2010/main" val="336573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4000" b="1" dirty="0" smtClean="0">
                <a:latin typeface="Times New Roman" pitchFamily="18" charset="0"/>
                <a:cs typeface="Times New Roman" pitchFamily="18" charset="0"/>
              </a:rPr>
              <a:t/>
            </a:r>
            <a:br>
              <a:rPr lang="uk-UA" sz="4000" b="1" dirty="0" smtClean="0">
                <a:latin typeface="Times New Roman" pitchFamily="18" charset="0"/>
                <a:cs typeface="Times New Roman" pitchFamily="18" charset="0"/>
              </a:rPr>
            </a:br>
            <a:r>
              <a:rPr lang="uk-UA" sz="4000" b="1" dirty="0" smtClean="0">
                <a:latin typeface="Times New Roman" pitchFamily="18" charset="0"/>
                <a:cs typeface="Times New Roman" pitchFamily="18" charset="0"/>
              </a:rPr>
              <a:t>Що </a:t>
            </a:r>
            <a:r>
              <a:rPr lang="uk-UA" sz="4000" b="1" dirty="0">
                <a:latin typeface="Times New Roman" pitchFamily="18" charset="0"/>
                <a:cs typeface="Times New Roman" pitchFamily="18" charset="0"/>
              </a:rPr>
              <a:t>таке планування сім’ї?</a:t>
            </a:r>
            <a:br>
              <a:rPr lang="uk-UA" sz="4000" b="1" dirty="0">
                <a:latin typeface="Times New Roman" pitchFamily="18" charset="0"/>
                <a:cs typeface="Times New Roman" pitchFamily="18" charset="0"/>
              </a:rPr>
            </a:br>
            <a:endParaRPr lang="uk-UA" dirty="0"/>
          </a:p>
        </p:txBody>
      </p:sp>
      <p:sp>
        <p:nvSpPr>
          <p:cNvPr id="4" name="Номер слайда 3"/>
          <p:cNvSpPr>
            <a:spLocks noGrp="1"/>
          </p:cNvSpPr>
          <p:nvPr>
            <p:ph type="sldNum" sz="quarter" idx="4294967295"/>
          </p:nvPr>
        </p:nvSpPr>
        <p:spPr>
          <a:xfrm>
            <a:off x="8737600" y="6586538"/>
            <a:ext cx="2844800" cy="228600"/>
          </a:xfrm>
          <a:prstGeom prst="rect">
            <a:avLst/>
          </a:prstGeom>
        </p:spPr>
        <p:txBody>
          <a:bodyPr/>
          <a:lstStyle/>
          <a:p>
            <a:fld id="{06942FB0-8F81-4E4C-B0AD-40D1629B45FF}" type="slidenum">
              <a:rPr lang="uk-UA" smtClean="0"/>
              <a:pPr/>
              <a:t>5</a:t>
            </a:fld>
            <a:endParaRPr lang="uk-UA" dirty="0"/>
          </a:p>
        </p:txBody>
      </p:sp>
      <p:sp>
        <p:nvSpPr>
          <p:cNvPr id="5" name="Блок-схема: несколько документов 2"/>
          <p:cNvSpPr>
            <a:spLocks noChangeArrowheads="1"/>
          </p:cNvSpPr>
          <p:nvPr/>
        </p:nvSpPr>
        <p:spPr bwMode="auto">
          <a:xfrm>
            <a:off x="1488018" y="1484314"/>
            <a:ext cx="9984316" cy="4681537"/>
          </a:xfrm>
          <a:prstGeom prst="flowChartMultidocumen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lstStyle/>
          <a:p>
            <a:r>
              <a:rPr lang="uk-UA" sz="2000" b="1" dirty="0" err="1">
                <a:latin typeface="Times New Roman" pitchFamily="18" charset="0"/>
                <a:cs typeface="Times New Roman" pitchFamily="18" charset="0"/>
              </a:rPr>
              <a:t>ПС</a:t>
            </a:r>
            <a:r>
              <a:rPr lang="uk-UA" sz="2000" b="1" dirty="0">
                <a:latin typeface="Times New Roman" pitchFamily="18" charset="0"/>
                <a:cs typeface="Times New Roman" pitchFamily="18" charset="0"/>
              </a:rPr>
              <a:t> — це види діяльності, які допомагають окремим особам та подружнім парам досягти певних репродуктивних результатів: запобігти небажаній вагітності, народити бажаних дітей, регулювати перерви між вагітностями, контролювати вибір часу народження дитини залежно від віку батьків та інших факторів, визначати кіль­кість дітей в сім’ї. Це поняття включає в себе інформацію про шляхи досяг­нення цих цілей, забезпечення свідомого вибору, можливість скористатися всім спектром безпечних та ефективних методів</a:t>
            </a:r>
          </a:p>
        </p:txBody>
      </p:sp>
    </p:spTree>
    <p:extLst>
      <p:ext uri="{BB962C8B-B14F-4D97-AF65-F5344CB8AC3E}">
        <p14:creationId xmlns:p14="http://schemas.microsoft.com/office/powerpoint/2010/main" val="917066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Прямоугольник 5"/>
          <p:cNvSpPr>
            <a:spLocks noChangeArrowheads="1"/>
          </p:cNvSpPr>
          <p:nvPr/>
        </p:nvSpPr>
        <p:spPr bwMode="auto">
          <a:xfrm>
            <a:off x="304801" y="228600"/>
            <a:ext cx="1085003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uk-UA" sz="3600" b="1">
                <a:solidFill>
                  <a:schemeClr val="bg1"/>
                </a:solidFill>
                <a:latin typeface="Times New Roman" charset="0"/>
                <a:cs typeface="Times New Roman" charset="0"/>
              </a:rPr>
              <a:t> </a:t>
            </a:r>
            <a:endParaRPr lang="uk-UA" sz="2800">
              <a:solidFill>
                <a:schemeClr val="bg1"/>
              </a:solidFill>
              <a:latin typeface="Times New Roman" charset="0"/>
              <a:cs typeface="Times New Roman" charset="0"/>
            </a:endParaRPr>
          </a:p>
        </p:txBody>
      </p:sp>
      <p:sp>
        <p:nvSpPr>
          <p:cNvPr id="25602" name="Прямоугольник 2"/>
          <p:cNvSpPr>
            <a:spLocks noChangeArrowheads="1"/>
          </p:cNvSpPr>
          <p:nvPr/>
        </p:nvSpPr>
        <p:spPr bwMode="auto">
          <a:xfrm>
            <a:off x="198968" y="0"/>
            <a:ext cx="108500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uk-UA" sz="3200" b="1" dirty="0" smtClean="0">
                <a:solidFill>
                  <a:srgbClr val="0000FF"/>
                </a:solidFill>
                <a:latin typeface="Times New Roman" charset="0"/>
                <a:cs typeface="Times New Roman" charset="0"/>
              </a:rPr>
              <a:t>Попередження </a:t>
            </a:r>
            <a:r>
              <a:rPr lang="uk-UA" sz="3200" b="1" dirty="0">
                <a:solidFill>
                  <a:srgbClr val="0000FF"/>
                </a:solidFill>
                <a:latin typeface="Times New Roman" charset="0"/>
                <a:cs typeface="Times New Roman" charset="0"/>
              </a:rPr>
              <a:t>небажаної вагітності серед ВІЛ-інфікованих жінок</a:t>
            </a:r>
          </a:p>
        </p:txBody>
      </p:sp>
      <p:sp>
        <p:nvSpPr>
          <p:cNvPr id="28676" name="Выноска со стрелкой вниз 1"/>
          <p:cNvSpPr>
            <a:spLocks noChangeArrowheads="1"/>
          </p:cNvSpPr>
          <p:nvPr/>
        </p:nvSpPr>
        <p:spPr bwMode="auto">
          <a:xfrm>
            <a:off x="1035051" y="1196976"/>
            <a:ext cx="10176933" cy="1368425"/>
          </a:xfrm>
          <a:prstGeom prst="downArrowCallout">
            <a:avLst>
              <a:gd name="adj1" fmla="val 24972"/>
              <a:gd name="adj2" fmla="val 24972"/>
              <a:gd name="adj3" fmla="val 25000"/>
              <a:gd name="adj4" fmla="val 64977"/>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uk-UA" sz="2000" b="1" dirty="0">
                <a:solidFill>
                  <a:schemeClr val="bg1"/>
                </a:solidFill>
                <a:latin typeface="Times New Roman" charset="0"/>
                <a:cs typeface="Times New Roman" charset="0"/>
              </a:rPr>
              <a:t>Необхідність здійснення заходів з ПС визначається такими складовими проблеми небажаної вагітності</a:t>
            </a:r>
          </a:p>
        </p:txBody>
      </p:sp>
      <p:sp>
        <p:nvSpPr>
          <p:cNvPr id="28677" name="Скругленный прямоугольник 2"/>
          <p:cNvSpPr>
            <a:spLocks noChangeArrowheads="1"/>
          </p:cNvSpPr>
          <p:nvPr/>
        </p:nvSpPr>
        <p:spPr bwMode="auto">
          <a:xfrm>
            <a:off x="527051" y="2565401"/>
            <a:ext cx="11040533" cy="3959225"/>
          </a:xfrm>
          <a:prstGeom prst="roundRect">
            <a:avLst>
              <a:gd name="adj" fmla="val 16667"/>
            </a:avLst>
          </a:prstGeom>
          <a:solidFill>
            <a:srgbClr val="FFFF99"/>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uk-UA" dirty="0"/>
              <a:t>- </a:t>
            </a:r>
            <a:r>
              <a:rPr lang="uk-UA" sz="2000" b="1" i="1" dirty="0">
                <a:solidFill>
                  <a:srgbClr val="FF3300"/>
                </a:solidFill>
                <a:latin typeface="Times New Roman" charset="0"/>
                <a:cs typeface="Times New Roman" charset="0"/>
              </a:rPr>
              <a:t>високий рівень абортів</a:t>
            </a:r>
            <a:r>
              <a:rPr lang="uk-UA" sz="2000" b="1" i="1" dirty="0">
                <a:solidFill>
                  <a:srgbClr val="000000"/>
                </a:solidFill>
                <a:latin typeface="Times New Roman" charset="0"/>
                <a:cs typeface="Times New Roman" charset="0"/>
              </a:rPr>
              <a:t> у ВІЛ-інфікованих жінок;</a:t>
            </a:r>
          </a:p>
          <a:p>
            <a:pPr>
              <a:defRPr/>
            </a:pPr>
            <a:r>
              <a:rPr lang="uk-UA" sz="2000" b="1" i="1" dirty="0">
                <a:solidFill>
                  <a:srgbClr val="000000"/>
                </a:solidFill>
                <a:latin typeface="Times New Roman" charset="0"/>
                <a:cs typeface="Times New Roman" charset="0"/>
              </a:rPr>
              <a:t>- небажана вагітність з наступним штучним перериванням її для ослабленого з імунним дефіцитом організму ВІЛ-інфікованої жінки є серйозним </a:t>
            </a:r>
            <a:r>
              <a:rPr lang="uk-UA" sz="2000" b="1" i="1" dirty="0">
                <a:solidFill>
                  <a:srgbClr val="FF3300"/>
                </a:solidFill>
                <a:latin typeface="Times New Roman" charset="0"/>
                <a:cs typeface="Times New Roman" charset="0"/>
              </a:rPr>
              <a:t>фізичним навантаженням</a:t>
            </a:r>
            <a:r>
              <a:rPr lang="uk-UA" sz="2000" b="1" i="1" dirty="0">
                <a:solidFill>
                  <a:srgbClr val="000000"/>
                </a:solidFill>
                <a:latin typeface="Times New Roman" charset="0"/>
                <a:cs typeface="Times New Roman" charset="0"/>
              </a:rPr>
              <a:t>;</a:t>
            </a:r>
          </a:p>
          <a:p>
            <a:pPr>
              <a:defRPr/>
            </a:pPr>
            <a:r>
              <a:rPr lang="uk-UA" sz="2000" b="1" i="1" dirty="0">
                <a:solidFill>
                  <a:srgbClr val="000000"/>
                </a:solidFill>
                <a:latin typeface="Times New Roman" charset="0"/>
                <a:cs typeface="Times New Roman" charset="0"/>
              </a:rPr>
              <a:t>- попередження небажаних вагітностей серед ВІЛ-інфікованих жінок не лише попереджає випадки ВІЛ-інфекції у новонароджених, а </a:t>
            </a:r>
            <a:r>
              <a:rPr lang="uk-UA" sz="2000" b="1" i="1" dirty="0">
                <a:solidFill>
                  <a:srgbClr val="FF3300"/>
                </a:solidFill>
                <a:latin typeface="Times New Roman" charset="0"/>
                <a:cs typeface="Times New Roman" charset="0"/>
              </a:rPr>
              <a:t>сприяє зменшенню кількості соціальних сиріт</a:t>
            </a:r>
            <a:r>
              <a:rPr lang="uk-UA" sz="2000" b="1" i="1" dirty="0">
                <a:solidFill>
                  <a:srgbClr val="000000"/>
                </a:solidFill>
                <a:latin typeface="Times New Roman" charset="0"/>
                <a:cs typeface="Times New Roman" charset="0"/>
              </a:rPr>
              <a:t> внаслідок відмови матері від дитини або її смерті;</a:t>
            </a:r>
          </a:p>
          <a:p>
            <a:pPr>
              <a:defRPr/>
            </a:pPr>
            <a:r>
              <a:rPr lang="uk-UA" sz="2000" b="1" i="1" dirty="0">
                <a:solidFill>
                  <a:srgbClr val="000000"/>
                </a:solidFill>
                <a:latin typeface="Times New Roman" charset="0"/>
                <a:cs typeface="Times New Roman" charset="0"/>
              </a:rPr>
              <a:t>- </a:t>
            </a:r>
            <a:r>
              <a:rPr lang="uk-UA" sz="2000" b="1" i="1" dirty="0">
                <a:solidFill>
                  <a:srgbClr val="FF3300"/>
                </a:solidFill>
                <a:latin typeface="Times New Roman" charset="0"/>
                <a:cs typeface="Times New Roman" charset="0"/>
              </a:rPr>
              <a:t>особливості, пов’язані з контрацепцією</a:t>
            </a:r>
            <a:r>
              <a:rPr lang="uk-UA" sz="2000" b="1" i="1" dirty="0">
                <a:solidFill>
                  <a:srgbClr val="000000"/>
                </a:solidFill>
                <a:latin typeface="Times New Roman" charset="0"/>
                <a:cs typeface="Times New Roman" charset="0"/>
              </a:rPr>
              <a:t> серед ВІЛ-інфікованих жінок, включаючи взаємодію гормональних контрацептивів і АРВ препаратів;</a:t>
            </a:r>
          </a:p>
          <a:p>
            <a:pPr>
              <a:defRPr/>
            </a:pPr>
            <a:r>
              <a:rPr lang="uk-UA" sz="2000" b="1" i="1" dirty="0">
                <a:solidFill>
                  <a:srgbClr val="000000"/>
                </a:solidFill>
                <a:latin typeface="Times New Roman" charset="0"/>
                <a:cs typeface="Times New Roman" charset="0"/>
              </a:rPr>
              <a:t>- </a:t>
            </a:r>
            <a:r>
              <a:rPr lang="uk-UA" sz="2000" b="1" i="1" dirty="0">
                <a:solidFill>
                  <a:srgbClr val="FF3300"/>
                </a:solidFill>
                <a:latin typeface="Times New Roman" charset="0"/>
                <a:cs typeface="Times New Roman" charset="0"/>
              </a:rPr>
              <a:t>проблема прихильності</a:t>
            </a:r>
            <a:r>
              <a:rPr lang="uk-UA" sz="2000" b="1" i="1" dirty="0">
                <a:solidFill>
                  <a:srgbClr val="000000"/>
                </a:solidFill>
                <a:latin typeface="Times New Roman" charset="0"/>
                <a:cs typeface="Times New Roman" charset="0"/>
              </a:rPr>
              <a:t> ВІЛ-інфікованої жінки до АРВ профілактики за умови небажаної вагітності;</a:t>
            </a:r>
          </a:p>
          <a:p>
            <a:pPr>
              <a:defRPr/>
            </a:pPr>
            <a:r>
              <a:rPr lang="uk-UA" sz="2000" b="1" i="1" dirty="0">
                <a:solidFill>
                  <a:srgbClr val="000000"/>
                </a:solidFill>
                <a:latin typeface="Times New Roman" charset="0"/>
                <a:cs typeface="Times New Roman" charset="0"/>
              </a:rPr>
              <a:t>- проблема небажаної вагітності у </a:t>
            </a:r>
            <a:r>
              <a:rPr lang="uk-UA" sz="2000" b="1" i="1" dirty="0">
                <a:solidFill>
                  <a:srgbClr val="FF3300"/>
                </a:solidFill>
                <a:latin typeface="Times New Roman" charset="0"/>
                <a:cs typeface="Times New Roman" charset="0"/>
              </a:rPr>
              <a:t>соціально неадаптованих</a:t>
            </a:r>
            <a:r>
              <a:rPr lang="uk-UA" sz="2000" b="1" i="1" dirty="0">
                <a:solidFill>
                  <a:srgbClr val="000000"/>
                </a:solidFill>
                <a:latin typeface="Times New Roman" charset="0"/>
                <a:cs typeface="Times New Roman" charset="0"/>
              </a:rPr>
              <a:t> ВІЛ-інфікованих жінок;</a:t>
            </a:r>
          </a:p>
          <a:p>
            <a:pPr>
              <a:defRPr/>
            </a:pPr>
            <a:r>
              <a:rPr lang="uk-UA" sz="2000" b="1" i="1" dirty="0">
                <a:solidFill>
                  <a:srgbClr val="000000"/>
                </a:solidFill>
                <a:latin typeface="Times New Roman" charset="0"/>
                <a:cs typeface="Times New Roman" charset="0"/>
              </a:rPr>
              <a:t>- проблема ПС для </a:t>
            </a:r>
            <a:r>
              <a:rPr lang="uk-UA" sz="2000" b="1" i="1" dirty="0">
                <a:solidFill>
                  <a:srgbClr val="FF3300"/>
                </a:solidFill>
                <a:latin typeface="Times New Roman" charset="0"/>
                <a:cs typeface="Times New Roman" charset="0"/>
              </a:rPr>
              <a:t>дискордантних подружніх пар</a:t>
            </a:r>
          </a:p>
        </p:txBody>
      </p:sp>
      <p:pic>
        <p:nvPicPr>
          <p:cNvPr id="6" name="Picture 4" descr="redrib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6600" y="0"/>
            <a:ext cx="1295400"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6216646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4294967295"/>
          </p:nvPr>
        </p:nvSpPr>
        <p:spPr>
          <a:xfrm>
            <a:off x="8737600" y="6586538"/>
            <a:ext cx="2844800" cy="228600"/>
          </a:xfrm>
          <a:prstGeom prst="rect">
            <a:avLst/>
          </a:prstGeom>
        </p:spPr>
        <p:txBody>
          <a:bodyPr/>
          <a:lstStyle/>
          <a:p>
            <a:fld id="{06942FB0-8F81-4E4C-B0AD-40D1629B45FF}" type="slidenum">
              <a:rPr lang="uk-UA" smtClean="0"/>
              <a:pPr/>
              <a:t>7</a:t>
            </a:fld>
            <a:endParaRPr lang="uk-UA" dirty="0"/>
          </a:p>
        </p:txBody>
      </p:sp>
      <p:sp>
        <p:nvSpPr>
          <p:cNvPr id="5" name="Рамка 4"/>
          <p:cNvSpPr/>
          <p:nvPr/>
        </p:nvSpPr>
        <p:spPr>
          <a:xfrm>
            <a:off x="1391477" y="508000"/>
            <a:ext cx="9793088" cy="5441280"/>
          </a:xfrm>
          <a:prstGeom prst="fram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uk-UA" sz="2400" b="1" dirty="0">
                <a:solidFill>
                  <a:schemeClr val="tx1"/>
                </a:solidFill>
                <a:latin typeface="Times New Roman"/>
                <a:cs typeface="Times New Roman"/>
              </a:rPr>
              <a:t>На сьогодні </a:t>
            </a:r>
            <a:r>
              <a:rPr lang="uk-UA" sz="2400" b="1" dirty="0">
                <a:solidFill>
                  <a:srgbClr val="FF0000"/>
                </a:solidFill>
                <a:latin typeface="Times New Roman"/>
                <a:cs typeface="Times New Roman"/>
              </a:rPr>
              <a:t>новим викликом </a:t>
            </a:r>
            <a:r>
              <a:rPr lang="uk-UA" sz="2400" b="1" dirty="0">
                <a:solidFill>
                  <a:schemeClr val="tx1"/>
                </a:solidFill>
                <a:latin typeface="Times New Roman"/>
                <a:cs typeface="Times New Roman"/>
              </a:rPr>
              <a:t>сучасності для України стало народження дітей у дискордантних сімейних пар, у яких один із подружжя є ВІЛ-інфікованим, інший ВІЛ-позитивним. </a:t>
            </a:r>
            <a:r>
              <a:rPr lang="uk-UA" sz="2400" b="1" dirty="0">
                <a:solidFill>
                  <a:srgbClr val="FF0000"/>
                </a:solidFill>
                <a:latin typeface="Times New Roman"/>
                <a:cs typeface="Times New Roman"/>
              </a:rPr>
              <a:t>За ВООЗ кількість дискордантних подружніх пар складає біля 50% усіх ВІЛ-інфікованих пацієнтів</a:t>
            </a:r>
            <a:r>
              <a:rPr lang="uk-UA" sz="2400" b="1" dirty="0">
                <a:solidFill>
                  <a:schemeClr val="tx1"/>
                </a:solidFill>
                <a:latin typeface="Times New Roman"/>
                <a:cs typeface="Times New Roman"/>
              </a:rPr>
              <a:t>. Своєчасне виявлення дискордантних сімейних пар, забезпечення їх інформацією щодо безпечної статевої поведінки та можливості застосування допоміжних репродуктивних технологій сприятиме профілактиці ВІЛ-інфекції у статевого партнера та новонародженої дитини</a:t>
            </a:r>
          </a:p>
        </p:txBody>
      </p:sp>
    </p:spTree>
    <p:extLst>
      <p:ext uri="{BB962C8B-B14F-4D97-AF65-F5344CB8AC3E}">
        <p14:creationId xmlns:p14="http://schemas.microsoft.com/office/powerpoint/2010/main" val="211562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719667" y="260351"/>
            <a:ext cx="9550400" cy="563563"/>
          </a:xfrm>
        </p:spPr>
        <p:txBody>
          <a:bodyPr>
            <a:noAutofit/>
          </a:bodyPr>
          <a:lstStyle/>
          <a:p>
            <a:pPr algn="ctr">
              <a:lnSpc>
                <a:spcPct val="70000"/>
              </a:lnSpc>
              <a:defRPr/>
            </a:pPr>
            <a:r>
              <a:rPr lang="uk-UA" sz="3200" b="1" dirty="0" smtClean="0">
                <a:latin typeface="Times New Roman"/>
                <a:cs typeface="Times New Roman"/>
              </a:rPr>
              <a:t>Шкала </a:t>
            </a:r>
            <a:r>
              <a:rPr lang="uk-UA" sz="3200" b="1" dirty="0">
                <a:latin typeface="Times New Roman"/>
                <a:cs typeface="Times New Roman"/>
              </a:rPr>
              <a:t>категорій </a:t>
            </a:r>
            <a:r>
              <a:rPr lang="uk-UA" sz="3200" b="1" dirty="0" smtClean="0">
                <a:latin typeface="Times New Roman"/>
                <a:cs typeface="Times New Roman"/>
              </a:rPr>
              <a:t>ВООЗ щодо використання контрацептивів</a:t>
            </a:r>
            <a:endParaRPr lang="uk-UA" sz="3200" b="1" dirty="0">
              <a:latin typeface="Times New Roman"/>
              <a:cs typeface="Times New Roman"/>
            </a:endParaRPr>
          </a:p>
        </p:txBody>
      </p:sp>
      <p:graphicFrame>
        <p:nvGraphicFramePr>
          <p:cNvPr id="246878" name="Group 94"/>
          <p:cNvGraphicFramePr>
            <a:graphicFrameLocks noGrp="1"/>
          </p:cNvGraphicFramePr>
          <p:nvPr>
            <p:ph type="tbl" idx="1"/>
            <p:extLst>
              <p:ext uri="{D42A27DB-BD31-4B8C-83A1-F6EECF244321}">
                <p14:modId xmlns:p14="http://schemas.microsoft.com/office/powerpoint/2010/main" val="4028507243"/>
              </p:ext>
            </p:extLst>
          </p:nvPr>
        </p:nvGraphicFramePr>
        <p:xfrm>
          <a:off x="0" y="1052514"/>
          <a:ext cx="12192000" cy="5805487"/>
        </p:xfrm>
        <a:graphic>
          <a:graphicData uri="http://schemas.openxmlformats.org/drawingml/2006/table">
            <a:tbl>
              <a:tblPr/>
              <a:tblGrid>
                <a:gridCol w="2366433"/>
                <a:gridCol w="4912784"/>
                <a:gridCol w="4912783"/>
              </a:tblGrid>
              <a:tr h="95728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a:ln>
                            <a:noFill/>
                          </a:ln>
                          <a:solidFill>
                            <a:srgbClr val="000000"/>
                          </a:solidFill>
                          <a:effectLst/>
                          <a:latin typeface="Times New Roman" charset="0"/>
                          <a:ea typeface="Arial" charset="0"/>
                          <a:cs typeface="Times New Roman" charset="0"/>
                        </a:rPr>
                        <a:t>Категорія (клас)</a:t>
                      </a:r>
                      <a:endParaRPr kumimoji="0" lang="uk-UA" sz="1800" b="0" i="0" u="none" strike="noStrike" cap="none" normalizeH="0" baseline="0">
                        <a:ln>
                          <a:noFill/>
                        </a:ln>
                        <a:solidFill>
                          <a:schemeClr val="tx1"/>
                        </a:solidFill>
                        <a:effectLst/>
                        <a:latin typeface="Times New Roman" charset="0"/>
                        <a:ea typeface="Arial" charset="0"/>
                      </a:endParaRPr>
                    </a:p>
                  </a:txBody>
                  <a:tcPr marL="121920" marR="121920"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rgbClr val="000000"/>
                          </a:solidFill>
                          <a:effectLst/>
                          <a:latin typeface="Times New Roman" charset="0"/>
                          <a:ea typeface="Arial" charset="0"/>
                          <a:cs typeface="Times New Roman" charset="0"/>
                        </a:rPr>
                        <a:t>Клінічне обстеження проведене у повному обсязі</a:t>
                      </a:r>
                      <a:endParaRPr kumimoji="0" lang="uk-UA" sz="1800" b="0" i="0" u="none" strike="noStrike" cap="none" normalizeH="0" baseline="0" dirty="0">
                        <a:ln>
                          <a:noFill/>
                        </a:ln>
                        <a:solidFill>
                          <a:schemeClr val="tx1"/>
                        </a:solidFill>
                        <a:effectLst/>
                        <a:latin typeface="Times New Roman" charset="0"/>
                        <a:ea typeface="Arial" charset="0"/>
                      </a:endParaRPr>
                    </a:p>
                  </a:txBody>
                  <a:tcPr marL="121920" marR="121920"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a:ln>
                            <a:noFill/>
                          </a:ln>
                          <a:solidFill>
                            <a:srgbClr val="000000"/>
                          </a:solidFill>
                          <a:effectLst/>
                          <a:latin typeface="Times New Roman" charset="0"/>
                          <a:ea typeface="Arial" charset="0"/>
                          <a:cs typeface="Times New Roman" charset="0"/>
                        </a:rPr>
                        <a:t>Провести клінічне обстеження  у повному обсязі немає можливості</a:t>
                      </a:r>
                      <a:endParaRPr kumimoji="0" lang="uk-UA" sz="1800" b="0" i="0" u="none" strike="noStrike" cap="none" normalizeH="0" baseline="0">
                        <a:ln>
                          <a:noFill/>
                        </a:ln>
                        <a:solidFill>
                          <a:schemeClr val="tx1"/>
                        </a:solidFill>
                        <a:effectLst/>
                        <a:latin typeface="Times New Roman" charset="0"/>
                        <a:ea typeface="Arial" charset="0"/>
                      </a:endParaRPr>
                    </a:p>
                  </a:txBody>
                  <a:tcPr marL="121920" marR="121920"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04037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a:ln>
                            <a:noFill/>
                          </a:ln>
                          <a:solidFill>
                            <a:srgbClr val="000000"/>
                          </a:solidFill>
                          <a:effectLst/>
                          <a:latin typeface="Times New Roman" charset="0"/>
                          <a:ea typeface="Arial" charset="0"/>
                          <a:cs typeface="Times New Roman" charset="0"/>
                        </a:rPr>
                        <a:t>1</a:t>
                      </a:r>
                      <a:endParaRPr kumimoji="0" lang="uk-UA" sz="1800" b="0" i="0" u="none" strike="noStrike" cap="none" normalizeH="0" baseline="0">
                        <a:ln>
                          <a:noFill/>
                        </a:ln>
                        <a:solidFill>
                          <a:schemeClr val="tx1"/>
                        </a:solidFill>
                        <a:effectLst/>
                        <a:latin typeface="Times New Roman" charset="0"/>
                        <a:ea typeface="Arial" charset="0"/>
                      </a:endParaRPr>
                    </a:p>
                  </a:txBody>
                  <a:tcPr marL="121920" marR="121920"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a:ln>
                            <a:noFill/>
                          </a:ln>
                          <a:solidFill>
                            <a:srgbClr val="000000"/>
                          </a:solidFill>
                          <a:effectLst/>
                          <a:latin typeface="Times New Roman" charset="0"/>
                          <a:ea typeface="Arial" charset="0"/>
                          <a:cs typeface="Times New Roman" charset="0"/>
                        </a:rPr>
                        <a:t>Використання методу допускається за будь-яких обставин</a:t>
                      </a:r>
                      <a:endParaRPr kumimoji="0" lang="uk-UA" sz="1800" b="1" i="0" u="none" strike="noStrike" cap="none" normalizeH="0" baseline="0">
                        <a:ln>
                          <a:noFill/>
                        </a:ln>
                        <a:solidFill>
                          <a:schemeClr val="tx1"/>
                        </a:solidFill>
                        <a:effectLst/>
                        <a:latin typeface="Times New Roman" charset="0"/>
                        <a:ea typeface="Arial" charset="0"/>
                      </a:endParaRPr>
                    </a:p>
                  </a:txBody>
                  <a:tcPr marL="121920" marR="121920"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rgbClr val="000000"/>
                          </a:solidFill>
                          <a:effectLst/>
                          <a:latin typeface="Times New Roman" charset="0"/>
                          <a:ea typeface="Arial" charset="0"/>
                          <a:cs typeface="Times New Roman" charset="0"/>
                        </a:rPr>
                        <a:t>Так </a:t>
                      </a:r>
                      <a:endParaRPr kumimoji="0" lang="uk-UA" sz="1800" b="1" i="0" u="none" strike="noStrike" cap="none" normalizeH="0" baseline="0" dirty="0">
                        <a:ln>
                          <a:noFill/>
                        </a:ln>
                        <a:solidFill>
                          <a:schemeClr val="tx1"/>
                        </a:solidFill>
                        <a:effectLst/>
                        <a:latin typeface="Times New Roman" charset="0"/>
                        <a:ea typeface="Arial"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rgbClr val="000000"/>
                          </a:solidFill>
                          <a:effectLst/>
                          <a:latin typeface="Times New Roman" charset="0"/>
                          <a:ea typeface="Arial" charset="0"/>
                          <a:cs typeface="Times New Roman" charset="0"/>
                        </a:rPr>
                        <a:t>(метод допускається до використання)</a:t>
                      </a:r>
                      <a:endParaRPr kumimoji="0" lang="uk-UA" sz="1800" b="1" i="0" u="none" strike="noStrike" cap="none" normalizeH="0" baseline="0" dirty="0">
                        <a:ln>
                          <a:noFill/>
                        </a:ln>
                        <a:solidFill>
                          <a:schemeClr val="tx1"/>
                        </a:solidFill>
                        <a:effectLst/>
                        <a:latin typeface="Times New Roman" charset="0"/>
                        <a:ea typeface="Arial" charset="0"/>
                      </a:endParaRPr>
                    </a:p>
                  </a:txBody>
                  <a:tcPr marL="121920" marR="121920"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04037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a:ln>
                            <a:noFill/>
                          </a:ln>
                          <a:solidFill>
                            <a:srgbClr val="000000"/>
                          </a:solidFill>
                          <a:effectLst/>
                          <a:latin typeface="Times New Roman" charset="0"/>
                          <a:ea typeface="Arial" charset="0"/>
                          <a:cs typeface="Times New Roman" charset="0"/>
                        </a:rPr>
                        <a:t>2</a:t>
                      </a:r>
                      <a:endParaRPr kumimoji="0" lang="uk-UA" sz="1800" b="0" i="0" u="none" strike="noStrike" cap="none" normalizeH="0" baseline="0">
                        <a:ln>
                          <a:noFill/>
                        </a:ln>
                        <a:solidFill>
                          <a:schemeClr val="tx1"/>
                        </a:solidFill>
                        <a:effectLst/>
                        <a:latin typeface="Times New Roman" charset="0"/>
                        <a:ea typeface="Arial" charset="0"/>
                      </a:endParaRPr>
                    </a:p>
                  </a:txBody>
                  <a:tcPr marL="121920" marR="121920"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a:ln>
                            <a:noFill/>
                          </a:ln>
                          <a:solidFill>
                            <a:srgbClr val="000000"/>
                          </a:solidFill>
                          <a:effectLst/>
                          <a:latin typeface="Times New Roman" charset="0"/>
                          <a:ea typeface="Arial" charset="0"/>
                          <a:cs typeface="Times New Roman" charset="0"/>
                        </a:rPr>
                        <a:t>У більшості випадків немає протипоказань щодо використання методу</a:t>
                      </a:r>
                      <a:endParaRPr kumimoji="0" lang="uk-UA" sz="1800" b="1" i="0" u="none" strike="noStrike" cap="none" normalizeH="0" baseline="0">
                        <a:ln>
                          <a:noFill/>
                        </a:ln>
                        <a:solidFill>
                          <a:schemeClr val="tx1"/>
                        </a:solidFill>
                        <a:effectLst/>
                        <a:latin typeface="Times New Roman" charset="0"/>
                        <a:ea typeface="Arial" charset="0"/>
                      </a:endParaRPr>
                    </a:p>
                  </a:txBody>
                  <a:tcPr marL="121920" marR="121920"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vMerge="1">
                  <a:txBody>
                    <a:bodyPr/>
                    <a:lstStyle/>
                    <a:p>
                      <a:endParaRPr lang="ru-RU"/>
                    </a:p>
                  </a:txBody>
                  <a:tcPr/>
                </a:tc>
              </a:tr>
              <a:tr h="2039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a:ln>
                            <a:noFill/>
                          </a:ln>
                          <a:solidFill>
                            <a:srgbClr val="000000"/>
                          </a:solidFill>
                          <a:effectLst/>
                          <a:latin typeface="Times New Roman" charset="0"/>
                          <a:ea typeface="Arial" charset="0"/>
                          <a:cs typeface="Times New Roman" charset="0"/>
                        </a:rPr>
                        <a:t>3 </a:t>
                      </a:r>
                      <a:endParaRPr kumimoji="0" lang="uk-UA" sz="1800" b="0" i="0" u="none" strike="noStrike" cap="none" normalizeH="0" baseline="0">
                        <a:ln>
                          <a:noFill/>
                        </a:ln>
                        <a:solidFill>
                          <a:schemeClr val="tx1"/>
                        </a:solidFill>
                        <a:effectLst/>
                        <a:latin typeface="Times New Roman" charset="0"/>
                        <a:ea typeface="Arial" charset="0"/>
                      </a:endParaRPr>
                    </a:p>
                  </a:txBody>
                  <a:tcPr marL="121920" marR="121920"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a:ln>
                            <a:noFill/>
                          </a:ln>
                          <a:solidFill>
                            <a:srgbClr val="000000"/>
                          </a:solidFill>
                          <a:effectLst/>
                          <a:latin typeface="Times New Roman" charset="0"/>
                          <a:ea typeface="Arial" charset="0"/>
                          <a:cs typeface="Times New Roman" charset="0"/>
                        </a:rPr>
                        <a:t>Використання методу, як правило, не рекомендується, за виключенням тих випадків, коли  використання більш придатного засобу є неприйнятним для пацієнта</a:t>
                      </a:r>
                      <a:endParaRPr kumimoji="0" lang="uk-UA" sz="1800" b="1" i="0" u="none" strike="noStrike" cap="none" normalizeH="0" baseline="0">
                        <a:ln>
                          <a:noFill/>
                        </a:ln>
                        <a:solidFill>
                          <a:schemeClr val="tx1"/>
                        </a:solidFill>
                        <a:effectLst/>
                        <a:latin typeface="Times New Roman" charset="0"/>
                        <a:ea typeface="Arial" charset="0"/>
                      </a:endParaRPr>
                    </a:p>
                  </a:txBody>
                  <a:tcPr marL="121920" marR="121920"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rgbClr val="000000"/>
                          </a:solidFill>
                          <a:effectLst/>
                          <a:latin typeface="Times New Roman" charset="0"/>
                          <a:ea typeface="Arial" charset="0"/>
                          <a:cs typeface="Times New Roman" charset="0"/>
                        </a:rPr>
                        <a:t>Ні </a:t>
                      </a:r>
                      <a:endParaRPr kumimoji="0" lang="uk-UA" sz="1800" b="1" i="0" u="none" strike="noStrike" cap="none" normalizeH="0" baseline="0" dirty="0">
                        <a:ln>
                          <a:noFill/>
                        </a:ln>
                        <a:solidFill>
                          <a:schemeClr val="tx1"/>
                        </a:solidFill>
                        <a:effectLst/>
                        <a:latin typeface="Times New Roman" charset="0"/>
                        <a:ea typeface="Arial"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rgbClr val="000000"/>
                          </a:solidFill>
                          <a:effectLst/>
                          <a:latin typeface="Times New Roman" charset="0"/>
                          <a:ea typeface="Arial" charset="0"/>
                          <a:cs typeface="Times New Roman" charset="0"/>
                        </a:rPr>
                        <a:t>(використовувати метод не рекомендується)</a:t>
                      </a:r>
                      <a:endParaRPr kumimoji="0" lang="uk-UA" sz="1800" b="1" i="0" u="none" strike="noStrike" cap="none" normalizeH="0" baseline="0" dirty="0">
                        <a:ln>
                          <a:noFill/>
                        </a:ln>
                        <a:solidFill>
                          <a:schemeClr val="tx1"/>
                        </a:solidFill>
                        <a:effectLst/>
                        <a:latin typeface="Times New Roman" charset="0"/>
                        <a:ea typeface="Arial" charset="0"/>
                      </a:endParaRPr>
                    </a:p>
                  </a:txBody>
                  <a:tcPr marL="121920" marR="121920"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2825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chemeClr val="bg1"/>
                          </a:solidFill>
                          <a:effectLst/>
                          <a:latin typeface="Times New Roman" charset="0"/>
                          <a:ea typeface="Arial" charset="0"/>
                          <a:cs typeface="Times New Roman" charset="0"/>
                        </a:rPr>
                        <a:t>4</a:t>
                      </a:r>
                      <a:endParaRPr kumimoji="0" lang="uk-UA" sz="1800" b="0" i="0" u="none" strike="noStrike" cap="none" normalizeH="0" baseline="0" dirty="0">
                        <a:ln>
                          <a:noFill/>
                        </a:ln>
                        <a:solidFill>
                          <a:schemeClr val="bg1"/>
                        </a:solidFill>
                        <a:effectLst/>
                        <a:latin typeface="Times New Roman" charset="0"/>
                        <a:ea typeface="Arial" charset="0"/>
                      </a:endParaRPr>
                    </a:p>
                  </a:txBody>
                  <a:tcPr marL="121920" marR="121920"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uk-UA" sz="1800" b="1" i="0" u="none" strike="noStrike" cap="none" normalizeH="0" baseline="0" dirty="0">
                          <a:ln>
                            <a:noFill/>
                          </a:ln>
                          <a:solidFill>
                            <a:schemeClr val="bg1"/>
                          </a:solidFill>
                          <a:effectLst/>
                          <a:latin typeface="Times New Roman" charset="0"/>
                          <a:ea typeface="Arial" charset="0"/>
                          <a:cs typeface="Times New Roman" charset="0"/>
                        </a:rPr>
                        <a:t>Використання методу абсолютно протипоказане</a:t>
                      </a:r>
                      <a:endParaRPr kumimoji="0" lang="uk-UA" sz="1800" b="1" i="0" u="none" strike="noStrike" cap="none" normalizeH="0" baseline="0" dirty="0">
                        <a:ln>
                          <a:noFill/>
                        </a:ln>
                        <a:solidFill>
                          <a:schemeClr val="bg1"/>
                        </a:solidFill>
                        <a:effectLst/>
                        <a:latin typeface="Times New Roman" charset="0"/>
                        <a:ea typeface="Arial" charset="0"/>
                      </a:endParaRPr>
                    </a:p>
                  </a:txBody>
                  <a:tcPr marL="121920" marR="121920"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vMerge="1">
                  <a:txBody>
                    <a:bodyPr/>
                    <a:lstStyle/>
                    <a:p>
                      <a:endParaRPr lang="ru-RU"/>
                    </a:p>
                  </a:txBody>
                  <a:tcPr/>
                </a:tc>
              </a:tr>
            </a:tbl>
          </a:graphicData>
        </a:graphic>
      </p:graphicFrame>
      <p:pic>
        <p:nvPicPr>
          <p:cNvPr id="4" name="Picture 4" descr="redrib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6600" y="0"/>
            <a:ext cx="1295400"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1081941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Прямоугольник 5"/>
          <p:cNvSpPr>
            <a:spLocks noChangeArrowheads="1"/>
          </p:cNvSpPr>
          <p:nvPr/>
        </p:nvSpPr>
        <p:spPr bwMode="auto">
          <a:xfrm>
            <a:off x="239185" y="620713"/>
            <a:ext cx="1085003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uk-UA" sz="3600" b="1">
                <a:solidFill>
                  <a:schemeClr val="bg1"/>
                </a:solidFill>
                <a:latin typeface="Times New Roman" charset="0"/>
                <a:cs typeface="Times New Roman" charset="0"/>
              </a:rPr>
              <a:t> </a:t>
            </a:r>
            <a:endParaRPr lang="uk-UA" sz="2800">
              <a:solidFill>
                <a:schemeClr val="bg1"/>
              </a:solidFill>
              <a:latin typeface="Times New Roman" charset="0"/>
              <a:cs typeface="Times New Roman" charset="0"/>
            </a:endParaRPr>
          </a:p>
        </p:txBody>
      </p:sp>
      <p:sp>
        <p:nvSpPr>
          <p:cNvPr id="27650" name="Прямоугольник 2"/>
          <p:cNvSpPr>
            <a:spLocks noChangeArrowheads="1"/>
          </p:cNvSpPr>
          <p:nvPr/>
        </p:nvSpPr>
        <p:spPr bwMode="auto">
          <a:xfrm>
            <a:off x="0" y="188914"/>
            <a:ext cx="10416117" cy="107721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uk-UA" sz="3200" b="1" dirty="0">
                <a:solidFill>
                  <a:schemeClr val="bg1"/>
                </a:solidFill>
                <a:latin typeface="Times New Roman" charset="0"/>
                <a:cs typeface="Times New Roman" charset="0"/>
              </a:rPr>
              <a:t>Застосування контрацепції у ВІЛ-інфікованих пацієнтів </a:t>
            </a:r>
            <a:r>
              <a:rPr lang="en-US" sz="3200" b="1" dirty="0" smtClean="0">
                <a:solidFill>
                  <a:schemeClr val="bg1"/>
                </a:solidFill>
                <a:latin typeface="Times New Roman" charset="0"/>
                <a:cs typeface="Times New Roman" charset="0"/>
              </a:rPr>
              <a:t> </a:t>
            </a:r>
            <a:r>
              <a:rPr lang="uk-UA" sz="3200" b="1" dirty="0" smtClean="0">
                <a:solidFill>
                  <a:schemeClr val="bg1"/>
                </a:solidFill>
                <a:latin typeface="Times New Roman" charset="0"/>
                <a:cs typeface="Times New Roman" charset="0"/>
              </a:rPr>
              <a:t>(</a:t>
            </a:r>
            <a:r>
              <a:rPr lang="uk-UA" sz="3200" b="1" dirty="0">
                <a:solidFill>
                  <a:schemeClr val="bg1"/>
                </a:solidFill>
                <a:latin typeface="Times New Roman" charset="0"/>
                <a:cs typeface="Times New Roman" charset="0"/>
              </a:rPr>
              <a:t>класи ВООЗ)</a:t>
            </a:r>
            <a:endParaRPr lang="uk-UA" sz="3200" dirty="0">
              <a:solidFill>
                <a:schemeClr val="bg1"/>
              </a:solidFill>
              <a:latin typeface="Times New Roman" charset="0"/>
              <a:cs typeface="Times New Roman" charset="0"/>
            </a:endParaRPr>
          </a:p>
        </p:txBody>
      </p:sp>
      <p:graphicFrame>
        <p:nvGraphicFramePr>
          <p:cNvPr id="4" name="Объект 3"/>
          <p:cNvGraphicFramePr>
            <a:graphicFrameLocks noGrp="1"/>
          </p:cNvGraphicFramePr>
          <p:nvPr>
            <p:ph idx="4294967295"/>
            <p:extLst>
              <p:ext uri="{D42A27DB-BD31-4B8C-83A1-F6EECF244321}">
                <p14:modId xmlns:p14="http://schemas.microsoft.com/office/powerpoint/2010/main" val="1703559522"/>
              </p:ext>
            </p:extLst>
          </p:nvPr>
        </p:nvGraphicFramePr>
        <p:xfrm>
          <a:off x="1007534" y="1412876"/>
          <a:ext cx="10176932" cy="4781232"/>
        </p:xfrm>
        <a:graphic>
          <a:graphicData uri="http://schemas.openxmlformats.org/drawingml/2006/table">
            <a:tbl>
              <a:tblPr/>
              <a:tblGrid>
                <a:gridCol w="2607733"/>
                <a:gridCol w="1073151"/>
                <a:gridCol w="768349"/>
                <a:gridCol w="920751"/>
                <a:gridCol w="679449"/>
                <a:gridCol w="840317"/>
                <a:gridCol w="215900"/>
                <a:gridCol w="757767"/>
                <a:gridCol w="220133"/>
                <a:gridCol w="920749"/>
                <a:gridCol w="218017"/>
                <a:gridCol w="954616"/>
              </a:tblGrid>
              <a:tr h="2220912">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dirty="0">
                          <a:ln>
                            <a:noFill/>
                          </a:ln>
                          <a:solidFill>
                            <a:schemeClr val="tx1"/>
                          </a:solidFill>
                          <a:effectLst/>
                          <a:latin typeface="Arial" charset="0"/>
                          <a:ea typeface="Arial" charset="0"/>
                        </a:rPr>
                        <a:t>Стан пацієнта</a:t>
                      </a:r>
                      <a:endParaRPr kumimoji="0" lang="uk-UA" sz="1600" b="1" i="0" u="none" strike="noStrike" cap="none" normalizeH="0" baseline="0" dirty="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КОК</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КІК</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КП/</a:t>
                      </a:r>
                      <a:br>
                        <a:rPr kumimoji="0" lang="uk-UA" sz="1600" b="1" i="0" u="none" strike="noStrike" cap="none" normalizeH="0" baseline="0">
                          <a:ln>
                            <a:noFill/>
                          </a:ln>
                          <a:solidFill>
                            <a:schemeClr val="tx1"/>
                          </a:solidFill>
                          <a:effectLst/>
                          <a:latin typeface="Arial" charset="0"/>
                          <a:ea typeface="Arial" charset="0"/>
                        </a:rPr>
                      </a:br>
                      <a:r>
                        <a:rPr kumimoji="0" lang="uk-UA" sz="1600" b="1" i="0" u="none" strike="noStrike" cap="none" normalizeH="0" baseline="0">
                          <a:ln>
                            <a:noFill/>
                          </a:ln>
                          <a:solidFill>
                            <a:schemeClr val="tx1"/>
                          </a:solidFill>
                          <a:effectLst/>
                          <a:latin typeface="Arial" charset="0"/>
                          <a:ea typeface="Arial" charset="0"/>
                        </a:rPr>
                        <a:t>ВК</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ПТП</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ДМПА</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ЛНГ/ ЕТГ імплан­тати</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Cu-ВМК</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ЛНГ-ВМС</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334963">
                <a:tc gridSpan="12">
                  <a:txBody>
                    <a:bodyPr/>
                    <a:lstStyle/>
                    <a:p>
                      <a:pPr marL="0" marR="0" lvl="0" indent="0" algn="l"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ВІЛ/СНІД</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54050">
                <a:tc>
                  <a:txBody>
                    <a:bodyPr/>
                    <a:lstStyle/>
                    <a:p>
                      <a:pPr marL="0" marR="0" lvl="0" indent="0" algn="l"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Високий ризик ВІЛ-інфікування</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1</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1</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dirty="0">
                          <a:ln>
                            <a:noFill/>
                          </a:ln>
                          <a:solidFill>
                            <a:schemeClr val="tx1"/>
                          </a:solidFill>
                          <a:effectLst/>
                          <a:latin typeface="Arial" charset="0"/>
                          <a:ea typeface="Arial" charset="0"/>
                        </a:rPr>
                        <a:t>1</a:t>
                      </a:r>
                      <a:endParaRPr kumimoji="0" lang="uk-UA" sz="1600" b="1" i="0" u="none" strike="noStrike" cap="none" normalizeH="0" baseline="0" dirty="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1</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1</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 </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2</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2</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ВІЛ-позитивні</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1</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1</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1</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1</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1</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1</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2</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2</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СНІД</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1</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1</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1</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dirty="0">
                          <a:ln>
                            <a:noFill/>
                          </a:ln>
                          <a:solidFill>
                            <a:schemeClr val="tx1"/>
                          </a:solidFill>
                          <a:effectLst/>
                          <a:latin typeface="Arial" charset="0"/>
                          <a:ea typeface="Arial" charset="0"/>
                        </a:rPr>
                        <a:t>1</a:t>
                      </a:r>
                      <a:endParaRPr kumimoji="0" lang="uk-UA" sz="1600" b="1" i="0" u="none" strike="noStrike" cap="none" normalizeH="0" baseline="0" dirty="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1</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1</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3</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3</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4050">
                <a:tc>
                  <a:txBody>
                    <a:bodyPr/>
                    <a:lstStyle/>
                    <a:p>
                      <a:pPr marL="0" marR="0" lvl="0" indent="0" algn="l"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Антиретровірусна терапія</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2</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2</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2</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a:ln>
                            <a:noFill/>
                          </a:ln>
                          <a:solidFill>
                            <a:schemeClr val="tx1"/>
                          </a:solidFill>
                          <a:effectLst/>
                          <a:latin typeface="Arial" charset="0"/>
                          <a:ea typeface="Arial" charset="0"/>
                        </a:rPr>
                        <a:t>2</a:t>
                      </a:r>
                      <a:endParaRPr kumimoji="0" lang="uk-UA" sz="1600" b="1" i="0" u="none" strike="noStrike" cap="none" normalizeH="0" baseline="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dirty="0">
                          <a:ln>
                            <a:noFill/>
                          </a:ln>
                          <a:solidFill>
                            <a:schemeClr val="tx1"/>
                          </a:solidFill>
                          <a:effectLst/>
                          <a:latin typeface="Arial" charset="0"/>
                          <a:ea typeface="Arial" charset="0"/>
                        </a:rPr>
                        <a:t>2</a:t>
                      </a:r>
                      <a:endParaRPr kumimoji="0" lang="uk-UA" sz="1600" b="1" i="0" u="none" strike="noStrike" cap="none" normalizeH="0" baseline="0" dirty="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dirty="0">
                          <a:ln>
                            <a:noFill/>
                          </a:ln>
                          <a:solidFill>
                            <a:schemeClr val="tx1"/>
                          </a:solidFill>
                          <a:effectLst/>
                          <a:latin typeface="Arial" charset="0"/>
                          <a:ea typeface="Arial" charset="0"/>
                        </a:rPr>
                        <a:t>2</a:t>
                      </a:r>
                      <a:endParaRPr kumimoji="0" lang="uk-UA" sz="1600" b="1" i="0" u="none" strike="noStrike" cap="none" normalizeH="0" baseline="0" dirty="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dirty="0">
                          <a:ln>
                            <a:noFill/>
                          </a:ln>
                          <a:solidFill>
                            <a:schemeClr val="tx1"/>
                          </a:solidFill>
                          <a:effectLst/>
                          <a:latin typeface="Arial" charset="0"/>
                          <a:ea typeface="Arial" charset="0"/>
                        </a:rPr>
                        <a:t>2/3</a:t>
                      </a:r>
                      <a:endParaRPr kumimoji="0" lang="uk-UA" sz="1600" b="1" i="0" u="none" strike="noStrike" cap="none" normalizeH="0" baseline="0" dirty="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ctr" defTabSz="914400" rtl="0" eaLnBrk="1" fontAlgn="base" latinLnBrk="0" hangingPunct="1">
                        <a:lnSpc>
                          <a:spcPct val="150000"/>
                        </a:lnSpc>
                        <a:spcBef>
                          <a:spcPts val="600"/>
                        </a:spcBef>
                        <a:spcAft>
                          <a:spcPts val="600"/>
                        </a:spcAft>
                        <a:buClrTx/>
                        <a:buSzTx/>
                        <a:buFontTx/>
                        <a:buNone/>
                        <a:tabLst/>
                      </a:pPr>
                      <a:r>
                        <a:rPr kumimoji="0" lang="uk-UA" sz="1600" b="1" i="0" u="none" strike="noStrike" cap="none" normalizeH="0" baseline="0" dirty="0">
                          <a:ln>
                            <a:noFill/>
                          </a:ln>
                          <a:solidFill>
                            <a:schemeClr val="tx1"/>
                          </a:solidFill>
                          <a:effectLst/>
                          <a:latin typeface="Arial" charset="0"/>
                          <a:ea typeface="Arial" charset="0"/>
                        </a:rPr>
                        <a:t>2/3</a:t>
                      </a:r>
                      <a:endParaRPr kumimoji="0" lang="uk-UA" sz="1600" b="1" i="0" u="none" strike="noStrike" cap="none" normalizeH="0" baseline="0" dirty="0">
                        <a:ln>
                          <a:noFill/>
                        </a:ln>
                        <a:solidFill>
                          <a:schemeClr val="tx1"/>
                        </a:solidFill>
                        <a:effectLst/>
                        <a:latin typeface="Times New Roman" charset="0"/>
                        <a:ea typeface="Arial" charset="0"/>
                        <a:cs typeface="Times New Roman" charset="0"/>
                      </a:endParaRPr>
                    </a:p>
                  </a:txBody>
                  <a:tcPr marL="70151" marR="7015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6" name="Picture 4" descr="redrib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6600" y="0"/>
            <a:ext cx="1295400"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2664542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3">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TotalTime>
  <Words>1892</Words>
  <Application>Microsoft Macintosh PowerPoint</Application>
  <PresentationFormat>Другой</PresentationFormat>
  <Paragraphs>203</Paragraphs>
  <Slides>16</Slides>
  <Notes>11</Notes>
  <HiddenSlides>0</HiddenSlides>
  <MMClips>0</MMClips>
  <ScaleCrop>false</ScaleCrop>
  <HeadingPairs>
    <vt:vector size="8" baseType="variant">
      <vt:variant>
        <vt:lpstr>Тема</vt:lpstr>
      </vt:variant>
      <vt:variant>
        <vt:i4>1</vt:i4>
      </vt:variant>
      <vt:variant>
        <vt:lpstr>Ссылки</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19" baseType="lpstr">
      <vt:lpstr>Тема Office</vt:lpstr>
      <vt:lpstr>\\localhost\Users\katya\Documents\OKR_DOK\Naykovi_roboti\Konf_rob_gr\2016\Distanc_kyrs_PMTCT_2016\2_rozrob_kyrsy\ I_tizhden\Macintosh HD:Users:katya:Documents:DOK:Osnovnи_DOC:NAKAZI:протоколи:2016:PMTCT: Prot_PMTCT_2016.doc!OLE_LINK1</vt:lpstr>
      <vt:lpstr>Слайд</vt:lpstr>
      <vt:lpstr>Організація служби планування сім’ї ВІЛ-інфікованих жінок </vt:lpstr>
      <vt:lpstr>Презентация PowerPoint</vt:lpstr>
      <vt:lpstr>Актуальність питання ПС ВІЛ-інфікованих жінок для України</vt:lpstr>
      <vt:lpstr>ПРОБЛЕМИ ПС ВІЛ-ІНФІКОВАНИХ ЖІНОК В УКРАЇНІ</vt:lpstr>
      <vt:lpstr> Що таке планування сім’ї? </vt:lpstr>
      <vt:lpstr>Презентация PowerPoint</vt:lpstr>
      <vt:lpstr>Презентация PowerPoint</vt:lpstr>
      <vt:lpstr>Шкала категорій ВООЗ щодо використання контрацептивів</vt:lpstr>
      <vt:lpstr>Презентация PowerPoint</vt:lpstr>
      <vt:lpstr>Презентация PowerPoint</vt:lpstr>
      <vt:lpstr>Презентация PowerPoint</vt:lpstr>
      <vt:lpstr>Презентация PowerPoint</vt:lpstr>
      <vt:lpstr>Проблеми організації реалізації репродуктивної функції ВІЛ-інфікованими пацієнтами</vt:lpstr>
      <vt:lpstr>Презентация PowerPoint</vt:lpstr>
      <vt:lpstr>Економічна ефективність ПС ВІЛ-інфікованих жінок</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ok</dc:creator>
  <cp:lastModifiedBy>Nadiia Zhylka</cp:lastModifiedBy>
  <cp:revision>16</cp:revision>
  <dcterms:created xsi:type="dcterms:W3CDTF">2014-10-28T18:38:25Z</dcterms:created>
  <dcterms:modified xsi:type="dcterms:W3CDTF">2016-09-09T07:05:54Z</dcterms:modified>
</cp:coreProperties>
</file>