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63" r:id="rId4"/>
    <p:sldId id="269" r:id="rId5"/>
    <p:sldId id="264" r:id="rId6"/>
    <p:sldId id="266" r:id="rId7"/>
    <p:sldId id="267" r:id="rId8"/>
    <p:sldId id="268" r:id="rId9"/>
    <p:sldId id="26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E3"/>
    <a:srgbClr val="009E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84132" autoAdjust="0"/>
  </p:normalViewPr>
  <p:slideViewPr>
    <p:cSldViewPr snapToGrid="0">
      <p:cViewPr varScale="1">
        <p:scale>
          <a:sx n="66" d="100"/>
          <a:sy n="66" d="100"/>
        </p:scale>
        <p:origin x="-67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25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4A212-DE11-D840-8D9F-A1216875AD9A}" type="datetimeFigureOut">
              <a:rPr lang="ru-RU" smtClean="0"/>
              <a:t>14.01.2017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BEECD-A3CF-414C-ABA7-8304168D4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452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Шановні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слухачі</a:t>
            </a:r>
            <a:r>
              <a:rPr lang="ru-RU" baseline="0" dirty="0" smtClean="0"/>
              <a:t>!</a:t>
            </a:r>
          </a:p>
          <a:p>
            <a:r>
              <a:rPr lang="ru-RU" baseline="0" dirty="0" err="1" smtClean="0"/>
              <a:t>Організація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медичної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допомоги</a:t>
            </a:r>
            <a:r>
              <a:rPr lang="ru-RU" baseline="0" dirty="0" smtClean="0"/>
              <a:t> з </a:t>
            </a:r>
            <a:r>
              <a:rPr lang="ru-RU" baseline="0" dirty="0" err="1" smtClean="0"/>
              <a:t>питань</a:t>
            </a:r>
            <a:r>
              <a:rPr lang="ru-RU" baseline="0" dirty="0" smtClean="0"/>
              <a:t> ППМД </a:t>
            </a:r>
            <a:r>
              <a:rPr lang="ru-RU" baseline="0" dirty="0" err="1" smtClean="0"/>
              <a:t>передбачає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випадки</a:t>
            </a:r>
            <a:r>
              <a:rPr lang="ru-RU" baseline="0" dirty="0" smtClean="0"/>
              <a:t>, коли стан </a:t>
            </a:r>
            <a:r>
              <a:rPr lang="ru-RU" baseline="0" dirty="0" err="1" smtClean="0"/>
              <a:t>вагітної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роділлі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породіллі</a:t>
            </a:r>
            <a:r>
              <a:rPr lang="ru-RU" baseline="0" dirty="0" smtClean="0"/>
              <a:t> та </a:t>
            </a:r>
            <a:r>
              <a:rPr lang="ru-RU" baseline="0" dirty="0" err="1" smtClean="0"/>
              <a:t>новонародженого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потребує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високоспеціалізованої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медичної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допомоги</a:t>
            </a:r>
            <a:r>
              <a:rPr lang="ru-RU" baseline="0" dirty="0" smtClean="0"/>
              <a:t>,  у </a:t>
            </a:r>
            <a:r>
              <a:rPr lang="ru-RU" baseline="0" dirty="0" err="1" smtClean="0"/>
              <a:t>випадках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або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пов’язаних</a:t>
            </a:r>
            <a:r>
              <a:rPr lang="ru-RU" baseline="0" dirty="0" smtClean="0"/>
              <a:t> з </a:t>
            </a:r>
            <a:r>
              <a:rPr lang="ru-RU" baseline="0" dirty="0" err="1" smtClean="0"/>
              <a:t>ускладненням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перебігу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вагітності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чи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пологів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або</a:t>
            </a:r>
            <a:r>
              <a:rPr lang="ru-RU" baseline="0" dirty="0" smtClean="0"/>
              <a:t> з </a:t>
            </a:r>
            <a:r>
              <a:rPr lang="ru-RU" baseline="0" dirty="0" err="1" smtClean="0"/>
              <a:t>перебігом</a:t>
            </a:r>
            <a:r>
              <a:rPr lang="ru-RU" baseline="0" dirty="0" smtClean="0"/>
              <a:t> ВІЛ-</a:t>
            </a:r>
            <a:r>
              <a:rPr lang="ru-RU" baseline="0" dirty="0" err="1" smtClean="0"/>
              <a:t>інфекції</a:t>
            </a:r>
            <a:r>
              <a:rPr lang="ru-RU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BEECD-A3CF-414C-ABA7-8304168D416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833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Перед вами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, </a:t>
            </a:r>
            <a:r>
              <a:rPr lang="ru-RU" dirty="0" err="1" smtClean="0"/>
              <a:t>спеціалістів</a:t>
            </a:r>
            <a:r>
              <a:rPr lang="ru-RU" baseline="0" dirty="0" smtClean="0"/>
              <a:t> в ЗОЗ, </a:t>
            </a:r>
            <a:r>
              <a:rPr lang="ru-RU" baseline="0" dirty="0" err="1" smtClean="0"/>
              <a:t>що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надають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третинниу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медичну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допомогу</a:t>
            </a:r>
            <a:r>
              <a:rPr lang="ru-RU" baseline="0" dirty="0" smtClean="0"/>
              <a:t>. </a:t>
            </a:r>
            <a:r>
              <a:rPr lang="ru-RU" baseline="0" dirty="0" err="1" smtClean="0"/>
              <a:t>Високоспеціолізована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медична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допомога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передбачає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поглиблене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лабораторне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обстеження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корекцію</a:t>
            </a:r>
            <a:r>
              <a:rPr lang="ru-RU" baseline="0" dirty="0" smtClean="0"/>
              <a:t> АРТ та </a:t>
            </a:r>
            <a:r>
              <a:rPr lang="ru-RU" baseline="0" dirty="0" err="1" smtClean="0"/>
              <a:t>організаційні</a:t>
            </a:r>
            <a:r>
              <a:rPr lang="ru-RU" baseline="0" dirty="0" smtClean="0"/>
              <a:t> заходи з </a:t>
            </a:r>
            <a:r>
              <a:rPr lang="ru-RU" baseline="0" dirty="0" err="1" smtClean="0"/>
              <a:t>питань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забезпечення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пацієнтів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діагностикумами</a:t>
            </a:r>
            <a:r>
              <a:rPr lang="ru-RU" baseline="0" dirty="0" smtClean="0"/>
              <a:t> та </a:t>
            </a:r>
            <a:r>
              <a:rPr lang="ru-RU" baseline="0" dirty="0" err="1" smtClean="0"/>
              <a:t>лікувальними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засобами</a:t>
            </a:r>
            <a:r>
              <a:rPr lang="ru-RU" baseline="0" dirty="0" smtClean="0"/>
              <a:t>.</a:t>
            </a:r>
          </a:p>
          <a:p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пам’ятати</a:t>
            </a:r>
            <a:r>
              <a:rPr lang="ru-RU" dirty="0" smtClean="0"/>
              <a:t>,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що</a:t>
            </a:r>
            <a:r>
              <a:rPr lang="ru-RU" baseline="0" dirty="0" smtClean="0"/>
              <a:t> </a:t>
            </a:r>
            <a:r>
              <a:rPr lang="uk-U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опередження виникнення ускладнень перебігу вагітності, пов’язаних із прогресуванням ВІЛ-інфекції, сприяє ВІЛ-інфікуванню новонароджених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BEECD-A3CF-414C-ABA7-8304168D416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717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Шановні</a:t>
            </a:r>
            <a:r>
              <a:rPr lang="ru-RU" dirty="0" smtClean="0"/>
              <a:t> </a:t>
            </a:r>
            <a:r>
              <a:rPr lang="ru-RU" dirty="0" err="1" smtClean="0"/>
              <a:t>слухачі</a:t>
            </a:r>
            <a:r>
              <a:rPr lang="ru-RU" dirty="0" smtClean="0"/>
              <a:t>! Ви </a:t>
            </a:r>
            <a:r>
              <a:rPr lang="ru-RU" dirty="0" err="1" smtClean="0"/>
              <a:t>пам’ятаєте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ВІЛ-</a:t>
            </a:r>
            <a:r>
              <a:rPr lang="ru-RU" dirty="0" err="1" smtClean="0"/>
              <a:t>інфіковані</a:t>
            </a:r>
            <a:r>
              <a:rPr lang="ru-RU" dirty="0" smtClean="0"/>
              <a:t> </a:t>
            </a:r>
            <a:r>
              <a:rPr lang="ru-RU" dirty="0" err="1" smtClean="0"/>
              <a:t>вагітні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залежністю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від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психоактивних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речовин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зокрема</a:t>
            </a:r>
            <a:r>
              <a:rPr lang="ru-RU" baseline="0" dirty="0" smtClean="0"/>
              <a:t>, СІН </a:t>
            </a:r>
            <a:r>
              <a:rPr lang="ru-RU" dirty="0" err="1" smtClean="0"/>
              <a:t>представляють</a:t>
            </a:r>
            <a:r>
              <a:rPr lang="ru-RU" dirty="0" smtClean="0"/>
              <a:t> </a:t>
            </a:r>
            <a:r>
              <a:rPr lang="ru-RU" dirty="0" err="1" smtClean="0"/>
              <a:t>реальну</a:t>
            </a:r>
            <a:r>
              <a:rPr lang="ru-RU" dirty="0" smtClean="0"/>
              <a:t> </a:t>
            </a:r>
            <a:r>
              <a:rPr lang="ru-RU" dirty="0" err="1" smtClean="0"/>
              <a:t>загрозу</a:t>
            </a:r>
            <a:r>
              <a:rPr lang="ru-RU" dirty="0" smtClean="0"/>
              <a:t> для ВІЛ-</a:t>
            </a:r>
            <a:r>
              <a:rPr lang="ru-RU" dirty="0" err="1" smtClean="0"/>
              <a:t>інфікування</a:t>
            </a:r>
            <a:r>
              <a:rPr lang="ru-RU" dirty="0" smtClean="0"/>
              <a:t> </a:t>
            </a:r>
            <a:r>
              <a:rPr lang="ru-RU" dirty="0" err="1" smtClean="0"/>
              <a:t>новонароджених</a:t>
            </a:r>
            <a:r>
              <a:rPr lang="ru-RU" dirty="0" smtClean="0"/>
              <a:t> з </a:t>
            </a:r>
            <a:r>
              <a:rPr lang="ru-RU" dirty="0" err="1" smtClean="0"/>
              <a:t>декількох</a:t>
            </a:r>
            <a:r>
              <a:rPr lang="ru-RU" dirty="0" smtClean="0"/>
              <a:t> причин:</a:t>
            </a:r>
          </a:p>
          <a:p>
            <a:pPr marL="171450" indent="-171450">
              <a:buFontTx/>
              <a:buChar char="-"/>
            </a:pPr>
            <a:r>
              <a:rPr lang="ru-RU" dirty="0" err="1" smtClean="0"/>
              <a:t>Значна</a:t>
            </a:r>
            <a:r>
              <a:rPr lang="ru-RU" dirty="0" smtClean="0"/>
              <a:t> </a:t>
            </a:r>
            <a:r>
              <a:rPr lang="ru-RU" dirty="0" err="1" smtClean="0"/>
              <a:t>частка</a:t>
            </a:r>
            <a:r>
              <a:rPr lang="ru-RU" dirty="0" smtClean="0"/>
              <a:t> ВІЛ-</a:t>
            </a:r>
            <a:r>
              <a:rPr lang="ru-RU" dirty="0" err="1" smtClean="0"/>
              <a:t>інфікованих</a:t>
            </a:r>
            <a:r>
              <a:rPr lang="ru-RU" dirty="0" smtClean="0"/>
              <a:t> </a:t>
            </a:r>
            <a:r>
              <a:rPr lang="ru-RU" dirty="0" err="1" smtClean="0"/>
              <a:t>вагітних</a:t>
            </a:r>
            <a:r>
              <a:rPr lang="ru-RU" dirty="0" smtClean="0"/>
              <a:t> – 13%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 як правило </a:t>
            </a:r>
            <a:r>
              <a:rPr lang="ru-RU" baseline="0" dirty="0" err="1" smtClean="0"/>
              <a:t>непланована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або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небажана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вагітність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що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породжує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абсолютну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неприхильність</a:t>
            </a:r>
            <a:r>
              <a:rPr lang="ru-RU" baseline="0" dirty="0" smtClean="0"/>
              <a:t> до </a:t>
            </a:r>
            <a:r>
              <a:rPr lang="ru-RU" baseline="0" dirty="0" err="1" smtClean="0"/>
              <a:t>профілактики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вертикальної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трансмісії</a:t>
            </a:r>
            <a:r>
              <a:rPr lang="ru-RU" baseline="0" dirty="0" smtClean="0"/>
              <a:t> ВІЛ та </a:t>
            </a:r>
            <a:r>
              <a:rPr lang="ru-RU" baseline="0" dirty="0" err="1" smtClean="0"/>
              <a:t>соціальне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сирітство</a:t>
            </a:r>
            <a:r>
              <a:rPr lang="ru-RU" baseline="0" dirty="0" smtClean="0"/>
              <a:t>. Таких </a:t>
            </a:r>
            <a:r>
              <a:rPr lang="ru-RU" baseline="0" dirty="0" err="1" smtClean="0"/>
              <a:t>вагітних</a:t>
            </a:r>
            <a:r>
              <a:rPr lang="ru-RU" baseline="0" dirty="0" smtClean="0"/>
              <a:t> за причини </a:t>
            </a:r>
            <a:r>
              <a:rPr lang="ru-RU" baseline="0" dirty="0" err="1" smtClean="0"/>
              <a:t>їх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соціальної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неадекватності</a:t>
            </a:r>
            <a:r>
              <a:rPr lang="ru-RU" baseline="0" dirty="0" smtClean="0"/>
              <a:t> не </a:t>
            </a:r>
            <a:r>
              <a:rPr lang="ru-RU" baseline="0" dirty="0" err="1" smtClean="0"/>
              <a:t>цікавить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майбутнє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народжених</a:t>
            </a:r>
            <a:r>
              <a:rPr lang="ru-RU" baseline="0" dirty="0" smtClean="0"/>
              <a:t> ними </a:t>
            </a:r>
            <a:r>
              <a:rPr lang="ru-RU" baseline="0" dirty="0" err="1" smtClean="0"/>
              <a:t>дітей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що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підтверджується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високим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показником</a:t>
            </a:r>
            <a:r>
              <a:rPr lang="ru-RU" baseline="0" dirty="0" smtClean="0"/>
              <a:t> ЧПМД </a:t>
            </a:r>
            <a:r>
              <a:rPr lang="ru-RU" baseline="0" dirty="0" err="1" smtClean="0"/>
              <a:t>від</a:t>
            </a:r>
            <a:r>
              <a:rPr lang="ru-RU" baseline="0" dirty="0" smtClean="0"/>
              <a:t> 11 до 18%.</a:t>
            </a:r>
          </a:p>
          <a:p>
            <a:pPr eaLnBrk="0" hangingPunct="0"/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Негативний вплив психоактивних речовин на плід, новонародженого та результати вагітності: сприяє самовільному аборту; може викликати мікроцефалію, затримку росту плода; порушення з боку ЦНС, включаючи затримку психічного розвитку та поведінкові порушення; черепно-лицьові аномалії.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Доведено, що споживання наркотиків мають негативний вплив на розвиток плода та стан здоров’я новонародженого. Замісна підтримуюча терапія сприяє попередженню абстинентного синдрому.</a:t>
            </a:r>
            <a:r>
              <a:rPr lang="ru-RU" dirty="0" smtClean="0">
                <a:effectLst/>
              </a:rPr>
              <a:t> </a:t>
            </a:r>
          </a:p>
          <a:p>
            <a:r>
              <a:rPr lang="ru-RU" dirty="0" err="1" smtClean="0">
                <a:effectLst/>
              </a:rPr>
              <a:t>Тобто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основним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завданням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лікаря</a:t>
            </a:r>
            <a:r>
              <a:rPr lang="ru-RU" baseline="0" dirty="0" smtClean="0">
                <a:effectLst/>
              </a:rPr>
              <a:t> акушера-</a:t>
            </a:r>
            <a:r>
              <a:rPr lang="ru-RU" baseline="0" dirty="0" err="1" smtClean="0">
                <a:effectLst/>
              </a:rPr>
              <a:t>гінеколога</a:t>
            </a:r>
            <a:r>
              <a:rPr lang="ru-RU" baseline="0" dirty="0" smtClean="0">
                <a:effectLst/>
              </a:rPr>
              <a:t>, </a:t>
            </a:r>
            <a:r>
              <a:rPr lang="ru-RU" baseline="0" dirty="0" err="1" smtClean="0">
                <a:effectLst/>
              </a:rPr>
              <a:t>що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надає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третинну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медичну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допомогу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вагітним</a:t>
            </a:r>
            <a:r>
              <a:rPr lang="ru-RU" baseline="0" dirty="0" smtClean="0">
                <a:effectLst/>
              </a:rPr>
              <a:t> – СІН – </a:t>
            </a:r>
            <a:r>
              <a:rPr lang="ru-RU" baseline="0" dirty="0" err="1" smtClean="0">
                <a:effectLst/>
              </a:rPr>
              <a:t>це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своєчасне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залучення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лікаря</a:t>
            </a:r>
            <a:r>
              <a:rPr lang="ru-RU" baseline="0" dirty="0" smtClean="0">
                <a:effectLst/>
              </a:rPr>
              <a:t>-нарколога. </a:t>
            </a:r>
            <a:r>
              <a:rPr lang="ru-RU" baseline="0" dirty="0" err="1" smtClean="0">
                <a:effectLst/>
              </a:rPr>
              <a:t>Методи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діагностики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наркозалежності</a:t>
            </a:r>
            <a:r>
              <a:rPr lang="ru-RU" baseline="0" dirty="0" smtClean="0">
                <a:effectLst/>
              </a:rPr>
              <a:t> вам </a:t>
            </a:r>
            <a:r>
              <a:rPr lang="ru-RU" baseline="0" dirty="0" err="1" smtClean="0">
                <a:effectLst/>
              </a:rPr>
              <a:t>відомі</a:t>
            </a:r>
            <a:r>
              <a:rPr lang="ru-RU" baseline="0" dirty="0" smtClean="0">
                <a:effectLst/>
              </a:rPr>
              <a:t>. Анкета АССІСТ, </a:t>
            </a:r>
            <a:r>
              <a:rPr lang="ru-RU" baseline="0" dirty="0" err="1" smtClean="0">
                <a:effectLst/>
              </a:rPr>
              <a:t>якщо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це</a:t>
            </a:r>
            <a:r>
              <a:rPr lang="ru-RU" baseline="0" dirty="0" smtClean="0">
                <a:effectLst/>
              </a:rPr>
              <a:t> не </a:t>
            </a:r>
            <a:r>
              <a:rPr lang="ru-RU" baseline="0" dirty="0" err="1" smtClean="0">
                <a:effectLst/>
              </a:rPr>
              <a:t>було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здійснено</a:t>
            </a:r>
            <a:r>
              <a:rPr lang="ru-RU" baseline="0" dirty="0" smtClean="0">
                <a:effectLst/>
              </a:rPr>
              <a:t> </a:t>
            </a:r>
            <a:r>
              <a:rPr lang="ru-RU" baseline="0" dirty="0" err="1" smtClean="0">
                <a:effectLst/>
              </a:rPr>
              <a:t>раніше</a:t>
            </a:r>
            <a:r>
              <a:rPr lang="ru-RU" baseline="0" dirty="0" smtClean="0">
                <a:effectLst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BEECD-A3CF-414C-ABA7-8304168D416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611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ВООЗ рекомендує проведення 4-6 тижневого курсу постконтактної АРВ-профілактики з використанням дитячої форми невірапіну (або зидовудину) у всіх ВІЛ-експонованих дітей, народжених ВІЛ-інфікованими матерями. </a:t>
            </a:r>
          </a:p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Порядок</a:t>
            </a:r>
            <a:r>
              <a:rPr lang="uk-U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організації амбулаторної третинної медичної допомоги перед вами на слайді і він чітко визначений у клінічному протоколі (наказ № 449 від 16 травня 2016 року). Технології ППМД не відрізняються від тих, що організувуються при наданні первинної та вторинної допомоги. Це визначено для тих спеціалістів, які будуть надавати високоспеціалізовану допомогу у зв’язку з тяжким станом </a:t>
            </a:r>
            <a:r>
              <a:rPr lang="uk-U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uk-U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матері </a:t>
            </a:r>
            <a:r>
              <a:rPr lang="uk-U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чи </a:t>
            </a:r>
            <a:r>
              <a:rPr lang="uk-U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дитини.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BEECD-A3CF-414C-ABA7-8304168D416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974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Забезпечення високоспеціалізованої медичної допомоги у разі виникнення ускладнень перебігу вагітності або пологів є важливим фактором для зниження ПМД, збереження здоров’я матері та дитини.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Прогресування ВІЛ-інфекції не лише сприяє перинатальній ВІЛ-інфекції, а й загрожує життю вагітної та майбутньої дитини.</a:t>
            </a:r>
            <a:r>
              <a:rPr lang="ru-RU" dirty="0" smtClean="0">
                <a:effectLst/>
              </a:rPr>
              <a:t>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BEECD-A3CF-414C-ABA7-8304168D416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861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Медична допомога новонародженим здійснюється у відповідності 3 компоненту (обстеження та медикаментозна профілактика) 4-компонентного підходу до ефективної ППМД.</a:t>
            </a:r>
            <a:endParaRPr lang="ru-RU" dirty="0" smtClean="0">
              <a:effectLst/>
            </a:endParaRPr>
          </a:p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Необхідність проведення загального аналізу крові в перші дні життя визначається за загальними клінічними  показаннями  з урахуванням схеми АРВ-профілактики у матері. </a:t>
            </a:r>
            <a:endParaRPr lang="uk-U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Особливістю 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медичної допомоги новонародженим, матері яких наркозалежні, є профілактика неонатального абстинентного синдрому (НАС) – синдрому відміни, частіше зустрічається у новонароджених, народжених жінками з опіоїдною залежністю, ніж у дітей, народжених жінками із залежністю від інших наркотиків або алкоголю. НАС частіше розвивається в перші 24-72 годин, іноді – пізніше. </a:t>
            </a:r>
            <a:endParaRPr lang="uk-U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uk-UA" sz="1200" b="1" dirty="0" smtClean="0">
                <a:latin typeface="Times New Roman"/>
                <a:cs typeface="Times New Roman"/>
              </a:rPr>
              <a:t>новонароджені з групи ризику з розвитку НАС повинні знаходитися у пологовому стаціонарі </a:t>
            </a:r>
            <a:r>
              <a:rPr lang="uk-UA" sz="1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до 5-ти днів</a:t>
            </a:r>
            <a:r>
              <a:rPr lang="uk-UA" sz="1200" b="1" dirty="0" smtClean="0">
                <a:latin typeface="Times New Roman"/>
                <a:cs typeface="Times New Roman"/>
              </a:rPr>
              <a:t>; </a:t>
            </a:r>
            <a:endParaRPr lang="ru-RU" sz="1200" b="1" dirty="0" smtClean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uk-UA" sz="1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Д</a:t>
            </a:r>
            <a:r>
              <a:rPr lang="uk-UA" sz="12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іагностика НАС здійснюється на підставі оцінки клінічних проявів за шкалою Фіннеган, яка проводиться кожні 4 години (бажано через 30-60 хв. після годування. НАС встановлюють, якщо оцінка за шкалою Фіннеган у будь-який момент спостереження ≥ 8 балів;</a:t>
            </a:r>
            <a:endParaRPr lang="ru-RU" sz="1200" b="1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uk-UA" sz="12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Забезпечувати цілодобове сумісне перебування матері та дитини</a:t>
            </a:r>
            <a:r>
              <a:rPr lang="uk-UA" sz="1200" b="1" baseline="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та </a:t>
            </a:r>
            <a:r>
              <a:rPr lang="uk-UA" sz="12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проводити консультування матері з питань вигодовування та догляду за дитиною з метою підтримувальної терапії;</a:t>
            </a:r>
            <a:endParaRPr lang="ru-RU" sz="1200" b="1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uk-UA" sz="12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Виписка дитини із синдромом НАС із </a:t>
            </a:r>
            <a:r>
              <a:rPr lang="uk-UA" sz="1200" b="1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ЗОЗ</a:t>
            </a:r>
            <a:r>
              <a:rPr lang="uk-UA" sz="12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або її переведення до іншого </a:t>
            </a:r>
            <a:r>
              <a:rPr lang="uk-UA" sz="1200" b="1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ЗОЗ</a:t>
            </a:r>
            <a:r>
              <a:rPr lang="uk-UA" sz="12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здійснюється на загальних підставах</a:t>
            </a:r>
            <a:r>
              <a:rPr lang="uk-UA" dirty="0" smtClean="0">
                <a:solidFill>
                  <a:srgbClr val="008000"/>
                </a:solidFill>
              </a:rPr>
              <a:t>.</a:t>
            </a:r>
            <a:r>
              <a:rPr lang="ru-RU" dirty="0" smtClean="0">
                <a:solidFill>
                  <a:srgbClr val="008000"/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BEECD-A3CF-414C-ABA7-8304168D416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92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 ко-інфекції збільшується ризик передачі ВІЛ та вірусу гепатиту C. Кесарів розтин зменшує ризик передачі ВІЛ та ВГС.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формування і підтримки високого рівня прихильності батьків до прийому дитиною АРВ-препаратів важливим аспектом є поінформованість батьків (опікунів) щодо цілей постконтактної профілактики та встановлення партнерських стосунків між ними і медичними 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працівниками.</a:t>
            </a:r>
            <a:r>
              <a:rPr lang="ru-RU" dirty="0" smtClean="0">
                <a:effectLst/>
              </a:rPr>
              <a:t> </a:t>
            </a:r>
          </a:p>
          <a:p>
            <a:r>
              <a:rPr lang="uk-UA" sz="1200" b="1" dirty="0" smtClean="0">
                <a:latin typeface="Times New Roman"/>
                <a:cs typeface="Times New Roman"/>
              </a:rPr>
              <a:t>Метод розродження: плановий елективний кесарів розтин на </a:t>
            </a:r>
            <a:r>
              <a:rPr lang="uk-UA" sz="1200" b="1" dirty="0" err="1" smtClean="0">
                <a:latin typeface="Times New Roman"/>
                <a:cs typeface="Times New Roman"/>
              </a:rPr>
              <a:t>38-му</a:t>
            </a:r>
            <a:r>
              <a:rPr lang="uk-UA" sz="1200" b="1" dirty="0" smtClean="0">
                <a:latin typeface="Times New Roman"/>
                <a:cs typeface="Times New Roman"/>
              </a:rPr>
              <a:t> тижні вагітності, за виключенням випадків, коли вірусне навантаження вірусу гепатиту С перед пологами не визначається (при наявності умов дослідження).</a:t>
            </a:r>
          </a:p>
          <a:p>
            <a:r>
              <a:rPr lang="uk-UA" sz="1200" b="1" dirty="0" smtClean="0">
                <a:latin typeface="Times New Roman"/>
                <a:cs typeface="Times New Roman"/>
              </a:rPr>
              <a:t>Новонародженому проводиться</a:t>
            </a:r>
            <a:r>
              <a:rPr lang="uk-UA" sz="1200" b="1" baseline="0" dirty="0" smtClean="0">
                <a:latin typeface="Times New Roman"/>
                <a:cs typeface="Times New Roman"/>
              </a:rPr>
              <a:t> </a:t>
            </a:r>
            <a:r>
              <a:rPr lang="uk-UA" sz="1200" b="1" baseline="0" smtClean="0">
                <a:latin typeface="Times New Roman"/>
                <a:cs typeface="Times New Roman"/>
              </a:rPr>
              <a:t>стандартна АРВ-профілактика.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BEECD-A3CF-414C-ABA7-8304168D416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540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Пологи у жінок з НЗ ведуть з огляду на додаткову симптоматику, яка обумовлена цим психічним захворюванням, а також на підвищену чутливість до проявів неповаги та недбалості з боку медичних працівників.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формування і підтримки високого рівня прихильності батьків до прийому дитиною АРВ-препаратів важливим аспектом є поінформованість батьків (опікунів) щодо цілей постконтактної профілактики та встановлення партнерських стосунків між ними і медичними працівниками (1В). Бажано до спілкування із хворими на НЗ залучати фахівців наркологів або психологів, що мають досвід роботи із залежними.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BEECD-A3CF-414C-ABA7-8304168D416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201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и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" y="5480217"/>
            <a:ext cx="4495083" cy="137778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uk-UA" dirty="0" smtClean="0"/>
              <a:t>ЗРАЗОК ЗАГОЛОВКА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770001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dirty="0" smtClean="0"/>
              <a:t>Зразок підзаголовка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7006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  <p:extLst>
      <p:ext uri="{BB962C8B-B14F-4D97-AF65-F5344CB8AC3E}">
        <p14:creationId xmlns:p14="http://schemas.microsoft.com/office/powerpoint/2010/main" val="885082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467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ристуваць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7"/>
            <a:ext cx="12192000" cy="686409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6760" y="1657000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746760" y="46418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E23968-035C-4A24-ABB1-19B410995447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7" name="Прямокутник 6"/>
          <p:cNvSpPr/>
          <p:nvPr userDrawn="1"/>
        </p:nvSpPr>
        <p:spPr>
          <a:xfrm>
            <a:off x="746760" y="6160770"/>
            <a:ext cx="3543300" cy="697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www.ucdc.gov.ua</a:t>
            </a:r>
            <a:endParaRPr lang="ru-RU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93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6763"/>
            <a:ext cx="3845490" cy="138330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uk-UA" dirty="0" smtClean="0"/>
              <a:t>ЗРАЗОК ЗАГОЛОВКА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768858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70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463041"/>
            <a:ext cx="10515600" cy="4526279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93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117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1850" y="1686879"/>
            <a:ext cx="10515600" cy="2302192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uk-UA" dirty="0" smtClean="0"/>
              <a:t>ЗРАЗОК ЗАГОЛОВКА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063683"/>
            <a:ext cx="8346440" cy="111410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  <p:extLst>
      <p:ext uri="{BB962C8B-B14F-4D97-AF65-F5344CB8AC3E}">
        <p14:creationId xmlns:p14="http://schemas.microsoft.com/office/powerpoint/2010/main" val="114475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561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1079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32683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15074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32683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15074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84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34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E23968-035C-4A24-ABB1-19B410995447}" type="datetimeFigureOut">
              <a:rPr lang="ru-RU" smtClean="0"/>
              <a:t>14.01.2017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7778D7-4318-4532-99DE-EB7960063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012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  <p:extLst>
      <p:ext uri="{BB962C8B-B14F-4D97-AF65-F5344CB8AC3E}">
        <p14:creationId xmlns:p14="http://schemas.microsoft.com/office/powerpoint/2010/main" val="132195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"/>
            <a:ext cx="12185231" cy="6860286"/>
          </a:xfrm>
          <a:prstGeom prst="rect">
            <a:avLst/>
          </a:prstGeom>
        </p:spPr>
      </p:pic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dirty="0" smtClean="0"/>
              <a:t>Зразок заголовка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463041"/>
            <a:ext cx="10515600" cy="4514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39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009EE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latin typeface="Times New Roman"/>
                <a:cs typeface="Times New Roman"/>
              </a:rPr>
              <a:t>Організація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медичної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допомоги</a:t>
            </a:r>
            <a:r>
              <a:rPr lang="ru-RU" dirty="0">
                <a:latin typeface="Times New Roman"/>
                <a:cs typeface="Times New Roman"/>
              </a:rPr>
              <a:t> ВІЛ-</a:t>
            </a:r>
            <a:r>
              <a:rPr lang="ru-RU" dirty="0" err="1">
                <a:latin typeface="Times New Roman"/>
                <a:cs typeface="Times New Roman"/>
              </a:rPr>
              <a:t>інфікованим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вагітним</a:t>
            </a:r>
            <a:r>
              <a:rPr lang="ru-RU" dirty="0">
                <a:latin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cs typeface="Times New Roman"/>
              </a:rPr>
              <a:t>роділлям</a:t>
            </a:r>
            <a:r>
              <a:rPr lang="ru-RU" dirty="0">
                <a:latin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cs typeface="Times New Roman"/>
              </a:rPr>
              <a:t>породіллям</a:t>
            </a:r>
            <a:r>
              <a:rPr lang="ru-RU" dirty="0">
                <a:latin typeface="Times New Roman"/>
                <a:cs typeface="Times New Roman"/>
              </a:rPr>
              <a:t> та, </a:t>
            </a:r>
            <a:r>
              <a:rPr lang="ru-RU" dirty="0" err="1">
                <a:latin typeface="Times New Roman"/>
                <a:cs typeface="Times New Roman"/>
              </a:rPr>
              <a:t>народженим</a:t>
            </a:r>
            <a:r>
              <a:rPr lang="ru-RU" dirty="0">
                <a:latin typeface="Times New Roman"/>
                <a:cs typeface="Times New Roman"/>
              </a:rPr>
              <a:t> ними </a:t>
            </a:r>
            <a:r>
              <a:rPr lang="ru-RU" dirty="0" err="1">
                <a:latin typeface="Times New Roman"/>
                <a:cs typeface="Times New Roman"/>
              </a:rPr>
              <a:t>дітям</a:t>
            </a:r>
            <a:r>
              <a:rPr lang="ru-RU" dirty="0">
                <a:latin typeface="Times New Roman"/>
                <a:cs typeface="Times New Roman"/>
              </a:rPr>
              <a:t>, у закладах, </a:t>
            </a:r>
            <a:r>
              <a:rPr lang="ru-RU" dirty="0" err="1">
                <a:latin typeface="Times New Roman"/>
                <a:cs typeface="Times New Roman"/>
              </a:rPr>
              <a:t>що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надають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третинну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медичну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допомогу</a:t>
            </a:r>
            <a:r>
              <a:rPr lang="ru-RU" dirty="0"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988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39184" y="188914"/>
            <a:ext cx="11952816" cy="827086"/>
          </a:xfrm>
          <a:solidFill>
            <a:schemeClr val="accent1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algn="ctr">
              <a:defRPr/>
            </a:pPr>
            <a:r>
              <a:rPr lang="uk-UA" sz="3200" b="1" dirty="0">
                <a:solidFill>
                  <a:schemeClr val="bg1"/>
                </a:solidFill>
                <a:latin typeface="Times New Roman"/>
                <a:ea typeface="Arial" charset="0"/>
                <a:cs typeface="Times New Roman"/>
              </a:rPr>
              <a:t>Організація  </a:t>
            </a:r>
            <a:r>
              <a:rPr lang="uk-UA" sz="3200" b="1" dirty="0" smtClean="0">
                <a:solidFill>
                  <a:schemeClr val="bg1"/>
                </a:solidFill>
                <a:latin typeface="Times New Roman"/>
                <a:ea typeface="Arial" charset="0"/>
                <a:cs typeface="Times New Roman"/>
              </a:rPr>
              <a:t>амбулаторної медичної </a:t>
            </a:r>
            <a:r>
              <a:rPr lang="uk-UA" sz="3200" b="1" dirty="0">
                <a:solidFill>
                  <a:schemeClr val="bg1"/>
                </a:solidFill>
                <a:latin typeface="Times New Roman"/>
                <a:ea typeface="Arial" charset="0"/>
                <a:cs typeface="Times New Roman"/>
              </a:rPr>
              <a:t>допомоги  спеціалістом регіонального Центру профілактики та боротьби зі СНІДом</a:t>
            </a:r>
            <a:r>
              <a:rPr lang="ru-RU" sz="3200" dirty="0">
                <a:solidFill>
                  <a:schemeClr val="bg1"/>
                </a:solidFill>
                <a:latin typeface="Times New Roman"/>
                <a:ea typeface="Arial" charset="0"/>
                <a:cs typeface="Times New Roman"/>
              </a:rPr>
              <a:t> 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7765" y="1059629"/>
            <a:ext cx="10651564" cy="542484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>
              <a:defRPr/>
            </a:pPr>
            <a:r>
              <a:rPr lang="uk-UA" sz="2400" b="1" dirty="0">
                <a:latin typeface="Times New Roman"/>
                <a:cs typeface="Times New Roman"/>
              </a:rPr>
              <a:t>Уточнення стадії ВІЛ-інфекції.</a:t>
            </a:r>
            <a:endParaRPr lang="ru-RU" sz="2400" b="1" dirty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uk-UA" sz="2400" b="1" dirty="0">
                <a:latin typeface="Times New Roman"/>
                <a:cs typeface="Times New Roman"/>
              </a:rPr>
              <a:t>2. Визначення кількості CD4 лімфоцитів.</a:t>
            </a:r>
            <a:endParaRPr lang="ru-RU" sz="2400" b="1" dirty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uk-UA" sz="2400" b="1" dirty="0">
                <a:latin typeface="Times New Roman"/>
                <a:cs typeface="Times New Roman"/>
              </a:rPr>
              <a:t>3. Визначення вірусного навантаження (ВН).</a:t>
            </a:r>
            <a:endParaRPr lang="ru-RU" sz="2400" b="1" dirty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uk-UA" sz="2400" b="1" dirty="0">
                <a:latin typeface="Times New Roman"/>
                <a:cs typeface="Times New Roman"/>
              </a:rPr>
              <a:t>4. Призначення АРТ відповідно до клінічного сценарію.</a:t>
            </a:r>
            <a:endParaRPr lang="ru-RU" sz="2400" b="1" dirty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uk-UA" sz="2400" b="1" dirty="0">
                <a:latin typeface="Times New Roman"/>
                <a:cs typeface="Times New Roman"/>
              </a:rPr>
              <a:t>5. Консультування з питань визначення та усунення побічних дій або неефективності АРВ-препаратів.</a:t>
            </a:r>
            <a:endParaRPr lang="ru-RU" sz="2400" b="1" dirty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uk-UA" sz="2400" b="1" dirty="0">
                <a:latin typeface="Times New Roman"/>
                <a:cs typeface="Times New Roman"/>
              </a:rPr>
              <a:t>6. Визначення резистентності вірусу ВІЛ до АРВ- препаратів за потребою.</a:t>
            </a:r>
            <a:endParaRPr lang="ru-RU" sz="2400" b="1" dirty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uk-UA" sz="2400" b="1" dirty="0">
                <a:latin typeface="Times New Roman"/>
                <a:cs typeface="Times New Roman"/>
              </a:rPr>
              <a:t>7. Планування потреб, забезпечення, організація та моніторинг охоплення, якості і ефективності АРВ-профілактики передачі ВІЛ від матері до дитини на відповідній території.</a:t>
            </a:r>
            <a:endParaRPr lang="ru-RU" sz="2400" b="1" dirty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uk-UA" sz="2400" b="1" dirty="0">
                <a:latin typeface="Times New Roman"/>
                <a:cs typeface="Times New Roman"/>
              </a:rPr>
              <a:t>8. Надання консультативного висновку з результатами обстеження та </a:t>
            </a:r>
            <a:r>
              <a:rPr lang="uk-UA" sz="2400" b="1" dirty="0" smtClean="0">
                <a:latin typeface="Times New Roman"/>
                <a:cs typeface="Times New Roman"/>
              </a:rPr>
              <a:t>рекомендаціями.</a:t>
            </a:r>
            <a:r>
              <a:rPr lang="ru-RU" sz="2400" b="1" dirty="0" smtClean="0">
                <a:latin typeface="Times New Roman"/>
                <a:cs typeface="Times New Roman"/>
              </a:rPr>
              <a:t> </a:t>
            </a:r>
            <a:endParaRPr lang="ru-RU" sz="2400" b="1" dirty="0">
              <a:latin typeface="Times New Roman"/>
              <a:ea typeface="Arial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573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uk-UA" sz="3200" b="1" dirty="0">
                <a:latin typeface="Times New Roman"/>
                <a:cs typeface="Times New Roman"/>
              </a:rPr>
              <a:t>Організація </a:t>
            </a:r>
            <a:r>
              <a:rPr lang="uk-UA" sz="3200" b="1" dirty="0" smtClean="0">
                <a:latin typeface="Times New Roman"/>
                <a:cs typeface="Times New Roman"/>
              </a:rPr>
              <a:t>амбулаторної медичної </a:t>
            </a:r>
            <a:r>
              <a:rPr lang="uk-UA" sz="3200" b="1" dirty="0">
                <a:latin typeface="Times New Roman"/>
                <a:cs typeface="Times New Roman"/>
              </a:rPr>
              <a:t>допомоги ВІЛ-інфікованим вагітним з алкогольною та наркозалежністю</a:t>
            </a:r>
            <a:r>
              <a:rPr lang="ru-RU" sz="3200" dirty="0" smtClean="0">
                <a:latin typeface="Times New Roman"/>
                <a:cs typeface="Times New Roman"/>
              </a:rPr>
              <a:t> </a:t>
            </a:r>
            <a:endParaRPr lang="ru-RU" sz="3200" dirty="0">
              <a:latin typeface="Times New Roman"/>
              <a:cs typeface="Times New Roman"/>
            </a:endParaRPr>
          </a:p>
        </p:txBody>
      </p:sp>
      <p:sp>
        <p:nvSpPr>
          <p:cNvPr id="20482" name="Прямоугольник 5"/>
          <p:cNvSpPr>
            <a:spLocks noChangeArrowheads="1"/>
          </p:cNvSpPr>
          <p:nvPr/>
        </p:nvSpPr>
        <p:spPr bwMode="auto">
          <a:xfrm>
            <a:off x="300108" y="1337601"/>
            <a:ext cx="11425767" cy="4154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uk-UA" sz="2400" dirty="0">
                <a:latin typeface="Times New Roman" charset="0"/>
                <a:cs typeface="Times New Roman" charset="0"/>
              </a:rPr>
              <a:t>Лікар-акушер-гінеколог здійснює профілактичний скринінг вагітної щодо вживання психоактивних речовин АССИСТ, якщо немає результатів скринінгу, проведеного у ЗОЗ, що надають первинну та вторинну медичну допомогу. </a:t>
            </a:r>
          </a:p>
          <a:p>
            <a:endParaRPr lang="uk-UA" sz="2400" dirty="0">
              <a:latin typeface="Times New Roman" charset="0"/>
              <a:cs typeface="Times New Roman" charset="0"/>
            </a:endParaRPr>
          </a:p>
          <a:p>
            <a:r>
              <a:rPr lang="uk-UA" sz="2400" dirty="0">
                <a:latin typeface="Times New Roman" charset="0"/>
                <a:cs typeface="Times New Roman" charset="0"/>
              </a:rPr>
              <a:t>Наявність ризику (підозри) щодо вживання психоактивних речовин за результатами скринінгу АССИСТ є підставою для направлення вагітної на консультацію до лікаря-нарколога.</a:t>
            </a:r>
          </a:p>
          <a:p>
            <a:endParaRPr lang="uk-UA" sz="2400" dirty="0">
              <a:latin typeface="Times New Roman" charset="0"/>
              <a:cs typeface="Times New Roman" charset="0"/>
            </a:endParaRPr>
          </a:p>
          <a:p>
            <a:endParaRPr lang="ru-RU" sz="2400" dirty="0">
              <a:latin typeface="Times New Roman" charset="0"/>
              <a:cs typeface="Times New Roman" charset="0"/>
            </a:endParaRPr>
          </a:p>
          <a:p>
            <a:r>
              <a:rPr lang="uk-UA" sz="2400" dirty="0">
                <a:latin typeface="Times New Roman" charset="0"/>
                <a:cs typeface="Times New Roman" charset="0"/>
              </a:rPr>
              <a:t>Лікар-нарколог проводить консультування та/або лікування вагітної відповідно до чинних протоколів надання наркологічної допомоги.</a:t>
            </a:r>
            <a:r>
              <a:rPr lang="ru-RU" sz="2400" dirty="0">
                <a:latin typeface="Times New Roman" charset="0"/>
                <a:cs typeface="Times New Roman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260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7448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>
                <a:latin typeface="Times New Roman"/>
                <a:cs typeface="Times New Roman"/>
              </a:rPr>
              <a:t>Організація </a:t>
            </a:r>
            <a:r>
              <a:rPr lang="uk-UA" sz="3600" b="1" dirty="0" smtClean="0">
                <a:latin typeface="Times New Roman"/>
                <a:cs typeface="Times New Roman"/>
              </a:rPr>
              <a:t>амбулаторної медичної </a:t>
            </a:r>
            <a:r>
              <a:rPr lang="uk-UA" sz="3600" b="1" dirty="0">
                <a:latin typeface="Times New Roman"/>
                <a:cs typeface="Times New Roman"/>
              </a:rPr>
              <a:t>допомоги дітям, народженим ВІЛ-інфікованими матерями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0531" y="1090768"/>
            <a:ext cx="11626160" cy="5079397"/>
          </a:xfrm>
        </p:spPr>
        <p:txBody>
          <a:bodyPr>
            <a:noAutofit/>
          </a:bodyPr>
          <a:lstStyle/>
          <a:p>
            <a:r>
              <a:rPr lang="uk-UA" sz="1400" b="1" dirty="0">
                <a:latin typeface="Times New Roman"/>
                <a:cs typeface="Times New Roman"/>
              </a:rPr>
              <a:t>Медична допомога забезпечується лікарем-педіатром / лікарем – інфекціоністом дитячим центру профілактики та боротьби зі СНІДом та ЛЗП-СЛ/ лікарем педіатром дільничним за принципом </a:t>
            </a:r>
            <a:r>
              <a:rPr lang="uk-UA"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подвійного спостереження</a:t>
            </a:r>
            <a:r>
              <a:rPr lang="uk-UA" sz="1400" b="1" dirty="0">
                <a:latin typeface="Times New Roman"/>
                <a:cs typeface="Times New Roman"/>
              </a:rPr>
              <a:t>.</a:t>
            </a:r>
            <a:endParaRPr lang="ru-RU" sz="1400" b="1" dirty="0">
              <a:latin typeface="Times New Roman"/>
              <a:cs typeface="Times New Roman"/>
            </a:endParaRPr>
          </a:p>
          <a:p>
            <a:r>
              <a:rPr lang="uk-UA" sz="1400" b="1" dirty="0">
                <a:latin typeface="Times New Roman"/>
                <a:cs typeface="Times New Roman"/>
              </a:rPr>
              <a:t>2. У разі отримання </a:t>
            </a:r>
            <a:r>
              <a:rPr lang="uk-UA"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першого позитивного результату з виявлення провірусної ДНК ВІЛ у віці молодше 18 місяців </a:t>
            </a:r>
            <a:r>
              <a:rPr lang="uk-UA" sz="1400" b="1" dirty="0">
                <a:latin typeface="Times New Roman"/>
                <a:cs typeface="Times New Roman"/>
              </a:rPr>
              <a:t>або серологічних маркерів ВІЛ у віці 18 місяців і старше медична допомога здійснюється відповідно до УКПМД «ВІЛ-інфекція у дітей».</a:t>
            </a:r>
            <a:endParaRPr lang="ru-RU" sz="1400" b="1" dirty="0">
              <a:latin typeface="Times New Roman"/>
              <a:cs typeface="Times New Roman"/>
            </a:endParaRPr>
          </a:p>
          <a:p>
            <a:r>
              <a:rPr lang="uk-UA" sz="1400" b="1" dirty="0">
                <a:latin typeface="Times New Roman"/>
                <a:cs typeface="Times New Roman"/>
              </a:rPr>
              <a:t>3. </a:t>
            </a:r>
            <a:r>
              <a:rPr lang="uk-UA"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Постконтактна АРВ-профілактика призначається з перших годин життя до 28-ми діб </a:t>
            </a:r>
            <a:r>
              <a:rPr lang="uk-UA" sz="1400" b="1" dirty="0">
                <a:latin typeface="Times New Roman"/>
                <a:cs typeface="Times New Roman"/>
              </a:rPr>
              <a:t>із консультативним супроводом матері, моніторингом прихильності та токсичності АРВ</a:t>
            </a:r>
            <a:r>
              <a:rPr lang="uk-UA" sz="1400" b="1">
                <a:latin typeface="Times New Roman"/>
                <a:cs typeface="Times New Roman"/>
              </a:rPr>
              <a:t>-</a:t>
            </a:r>
            <a:r>
              <a:rPr lang="uk-UA" sz="1400" b="1" smtClean="0">
                <a:latin typeface="Times New Roman"/>
                <a:cs typeface="Times New Roman"/>
              </a:rPr>
              <a:t>препаратів;</a:t>
            </a:r>
            <a:endParaRPr lang="ru-RU" sz="1400" b="1" dirty="0">
              <a:latin typeface="Times New Roman"/>
              <a:cs typeface="Times New Roman"/>
            </a:endParaRPr>
          </a:p>
          <a:p>
            <a:r>
              <a:rPr lang="uk-UA" sz="1400" b="1" dirty="0">
                <a:latin typeface="Times New Roman"/>
                <a:cs typeface="Times New Roman"/>
              </a:rPr>
              <a:t>4. </a:t>
            </a:r>
            <a:r>
              <a:rPr lang="uk-UA"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Штучне вигодовування призначається всім дітям з моменту </a:t>
            </a:r>
            <a:r>
              <a:rPr lang="uk-UA" sz="1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народження</a:t>
            </a:r>
            <a:r>
              <a:rPr lang="uk-UA" sz="1400" b="1" dirty="0" smtClean="0">
                <a:latin typeface="Times New Roman"/>
                <a:cs typeface="Times New Roman"/>
              </a:rPr>
              <a:t>. </a:t>
            </a:r>
            <a:endParaRPr lang="ru-RU" sz="1400" b="1" dirty="0">
              <a:latin typeface="Times New Roman"/>
              <a:cs typeface="Times New Roman"/>
            </a:endParaRPr>
          </a:p>
          <a:p>
            <a:r>
              <a:rPr lang="uk-UA" sz="1400" b="1" dirty="0">
                <a:latin typeface="Times New Roman"/>
                <a:cs typeface="Times New Roman"/>
              </a:rPr>
              <a:t>5</a:t>
            </a:r>
            <a:r>
              <a:rPr lang="uk-UA"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. Обстеження дитини на ВІЛ-інфекцію </a:t>
            </a:r>
            <a:r>
              <a:rPr lang="uk-UA" sz="1400" b="1" dirty="0">
                <a:latin typeface="Times New Roman"/>
                <a:cs typeface="Times New Roman"/>
              </a:rPr>
              <a:t>здійснюється шляхом виявлення провірусної ДНК ВІЛ у віці 2-3 доби (СКК), 1-2 місяця та 3-4 місяці (венозна кров), серологічних маркерів ВІЛ - у віці 18 міс. та старше (венозна кров) (згідно з алгоритмом, наведеним у розділі ІV пункті 4.1) із забезпеченням дотестового консультування матері щодо здійснення тестування дитини на </a:t>
            </a:r>
            <a:r>
              <a:rPr lang="uk-UA" sz="1400" b="1" dirty="0" smtClean="0">
                <a:latin typeface="Times New Roman"/>
                <a:cs typeface="Times New Roman"/>
              </a:rPr>
              <a:t>ВІЛ.</a:t>
            </a:r>
            <a:endParaRPr lang="ru-RU" sz="1400" b="1" dirty="0">
              <a:latin typeface="Times New Roman"/>
              <a:cs typeface="Times New Roman"/>
            </a:endParaRPr>
          </a:p>
          <a:p>
            <a:r>
              <a:rPr lang="uk-UA" sz="1400" b="1" dirty="0">
                <a:latin typeface="Times New Roman"/>
                <a:cs typeface="Times New Roman"/>
              </a:rPr>
              <a:t>6</a:t>
            </a:r>
            <a:r>
              <a:rPr lang="uk-UA"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. Профілактика ПЦП </a:t>
            </a:r>
            <a:r>
              <a:rPr lang="uk-UA" sz="1400" b="1" dirty="0">
                <a:latin typeface="Times New Roman"/>
                <a:cs typeface="Times New Roman"/>
              </a:rPr>
              <a:t>препаратами ТМП/СМК призначається усім дітям з 4-6 тижневого віку </a:t>
            </a:r>
            <a:r>
              <a:rPr lang="uk-UA" sz="1400" b="1" dirty="0" smtClean="0">
                <a:latin typeface="Times New Roman"/>
                <a:cs typeface="Times New Roman"/>
              </a:rPr>
              <a:t>до </a:t>
            </a:r>
            <a:r>
              <a:rPr lang="uk-UA" sz="1400" b="1" dirty="0">
                <a:latin typeface="Times New Roman"/>
                <a:cs typeface="Times New Roman"/>
              </a:rPr>
              <a:t>отримання 2-х негативних результатів досліджень з визначення провірусної ДНК ВІЛ (один - у віці після 1-го місяця, другий - у віці після 3-х місяців) за умови, що дитина не була на грудному вигодовуванні щонайменше 6 тижнів до першого негативного результату та відсутності клінічних проявів ВІЛ-</a:t>
            </a:r>
            <a:r>
              <a:rPr lang="uk-UA" sz="1400" b="1" dirty="0" smtClean="0">
                <a:latin typeface="Times New Roman"/>
                <a:cs typeface="Times New Roman"/>
              </a:rPr>
              <a:t>інфекції.</a:t>
            </a:r>
            <a:endParaRPr lang="ru-RU" sz="1400" b="1" dirty="0">
              <a:latin typeface="Times New Roman"/>
              <a:cs typeface="Times New Roman"/>
            </a:endParaRPr>
          </a:p>
          <a:p>
            <a:r>
              <a:rPr lang="uk-UA" sz="1400" b="1" dirty="0">
                <a:latin typeface="Times New Roman"/>
                <a:cs typeface="Times New Roman"/>
              </a:rPr>
              <a:t>7</a:t>
            </a:r>
            <a:r>
              <a:rPr lang="uk-UA"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. Визначення серологічних маркерів ВІЛ після 18 міс. і старше </a:t>
            </a:r>
            <a:r>
              <a:rPr lang="uk-UA" sz="1400" b="1" dirty="0">
                <a:latin typeface="Times New Roman"/>
                <a:cs typeface="Times New Roman"/>
              </a:rPr>
              <a:t>з проведенням дотестового консультування (додаток 4) і отриманням письмової згоди батьків (див. розділ VІІ пункт 23, форма № 501-5/о). При отриманні негативного результату тесту за умови штучного вигодовування більше 6-ти місяців до проведення тестування і відсутності клінічних або інших лабораторних ознак ВІЛ-інфекції, діагноз «ВІЛ-інфекція» виключається остаточно, а шифр Z20.6 </a:t>
            </a:r>
            <a:r>
              <a:rPr lang="uk-UA" sz="1400" b="1" dirty="0" smtClean="0">
                <a:latin typeface="Times New Roman"/>
                <a:cs typeface="Times New Roman"/>
              </a:rPr>
              <a:t>скасовується. </a:t>
            </a:r>
            <a:endParaRPr lang="ru-RU" sz="1400" b="1" dirty="0">
              <a:latin typeface="Times New Roman"/>
              <a:cs typeface="Times New Roman"/>
            </a:endParaRPr>
          </a:p>
          <a:p>
            <a:r>
              <a:rPr lang="uk-UA" sz="1400" b="1" dirty="0">
                <a:latin typeface="Times New Roman"/>
                <a:cs typeface="Times New Roman"/>
              </a:rPr>
              <a:t>8. </a:t>
            </a:r>
            <a:r>
              <a:rPr lang="uk-UA"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Для лікаря загальної практики-сімейного лікаря/лікаря-педіатра центру ПМСД та лікаря-педіатра дільничного видається Консультативний висновок</a:t>
            </a:r>
            <a:r>
              <a:rPr lang="ru-RU"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56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982" y="1463041"/>
            <a:ext cx="5308304" cy="4526279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uk-UA" sz="1300" b="1" dirty="0"/>
              <a:t>1. </a:t>
            </a:r>
            <a:r>
              <a:rPr lang="uk-UA" sz="1500" b="1" dirty="0">
                <a:solidFill>
                  <a:srgbClr val="000000"/>
                </a:solidFill>
                <a:latin typeface="Times New Roman"/>
                <a:cs typeface="Times New Roman"/>
              </a:rPr>
              <a:t>Медична допомога ВІЛ-інфікованим вагітним та їх дітям надається за наявними показаннями, що потребують високоспеціалізованої медичної допомоги, враховуючи показання до госпіталізації до ЗОЗ, що надають третинну МД</a:t>
            </a:r>
            <a:r>
              <a:rPr lang="uk-UA" sz="15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,та </a:t>
            </a:r>
            <a:r>
              <a:rPr lang="uk-UA" sz="1500" b="1" dirty="0">
                <a:solidFill>
                  <a:srgbClr val="000000"/>
                </a:solidFill>
                <a:latin typeface="Times New Roman"/>
                <a:cs typeface="Times New Roman"/>
              </a:rPr>
              <a:t>згідно з чинними клінічними протоколами з акушерства та гінекології за нозологічними формами</a:t>
            </a:r>
            <a:r>
              <a:rPr lang="uk-UA" sz="15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  <a:defRPr/>
            </a:pPr>
            <a:r>
              <a:rPr lang="uk-UA" sz="15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uk-UA" sz="1500" b="1" dirty="0">
                <a:solidFill>
                  <a:srgbClr val="000000"/>
                </a:solidFill>
                <a:latin typeface="Times New Roman"/>
                <a:cs typeface="Times New Roman"/>
              </a:rPr>
              <a:t>. Організація </a:t>
            </a:r>
            <a:r>
              <a:rPr lang="uk-UA" sz="15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ППМД</a:t>
            </a:r>
          </a:p>
          <a:p>
            <a:pPr marL="0" indent="0">
              <a:buNone/>
              <a:defRPr/>
            </a:pPr>
            <a:r>
              <a:rPr lang="uk-UA" sz="15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r>
              <a:rPr lang="uk-UA" sz="1500" b="1" dirty="0">
                <a:solidFill>
                  <a:srgbClr val="000000"/>
                </a:solidFill>
                <a:latin typeface="Times New Roman"/>
                <a:cs typeface="Times New Roman"/>
              </a:rPr>
              <a:t>. Лікар-акушер-гінеколог проводить профілактичний скринінг вагітної щодо вживання психоактивних речовин «АССИСТ</a:t>
            </a:r>
            <a:r>
              <a:rPr lang="uk-UA" sz="15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», </a:t>
            </a:r>
            <a:r>
              <a:rPr lang="uk-UA" sz="1500" b="1" dirty="0">
                <a:solidFill>
                  <a:srgbClr val="000000"/>
                </a:solidFill>
                <a:latin typeface="Times New Roman"/>
                <a:cs typeface="Times New Roman"/>
              </a:rPr>
              <a:t>якщо немає результатів скринінгу, проведеного у ЗОЗ, що надають первинну та вторинну медичну допомогу. Наявність ризику щодо вживання психоактивних речовин за результатами скринінгу «АССИСТ» є підставою для організації консультації лікаря-нарколога</a:t>
            </a:r>
            <a:r>
              <a:rPr lang="uk-UA" sz="15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  <a:defRPr/>
            </a:pPr>
            <a:r>
              <a:rPr lang="uk-UA" sz="15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  <a:r>
              <a:rPr lang="uk-UA" sz="1500" b="1" dirty="0">
                <a:solidFill>
                  <a:srgbClr val="000000"/>
                </a:solidFill>
                <a:latin typeface="Times New Roman"/>
                <a:cs typeface="Times New Roman"/>
              </a:rPr>
              <a:t>. Лікар-нарколог надає медичну допомогу згідно з чинними протоколами надання наркологічної </a:t>
            </a:r>
            <a:r>
              <a:rPr lang="uk-UA" sz="15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допомоги. </a:t>
            </a:r>
            <a:r>
              <a:rPr lang="uk-UA" sz="1500" b="1" dirty="0">
                <a:solidFill>
                  <a:srgbClr val="000000"/>
                </a:solidFill>
                <a:latin typeface="Times New Roman"/>
                <a:cs typeface="Times New Roman"/>
              </a:rPr>
              <a:t>У випадку виявлення розладу “Синдром залежності від опіоїдів” запропонувати участь в замісній підтримувальній терапії (ЗПТ</a:t>
            </a:r>
            <a:r>
              <a:rPr lang="uk-UA" sz="1500" b="1" dirty="0">
                <a:solidFill>
                  <a:srgbClr val="000000"/>
                </a:solidFill>
              </a:rPr>
              <a:t>).</a:t>
            </a:r>
            <a:r>
              <a:rPr lang="ru-RU" sz="1500" b="1" dirty="0" smtClean="0">
                <a:solidFill>
                  <a:srgbClr val="000000"/>
                </a:solidFill>
              </a:rPr>
              <a:t> </a:t>
            </a:r>
            <a:endParaRPr lang="ru-RU" sz="1500" b="1" dirty="0">
              <a:solidFill>
                <a:srgbClr val="000000"/>
              </a:solidFill>
              <a:latin typeface="Verdana" charset="0"/>
              <a:ea typeface="Arial" charset="0"/>
            </a:endParaRPr>
          </a:p>
        </p:txBody>
      </p:sp>
      <p:sp>
        <p:nvSpPr>
          <p:cNvPr id="2" name="Выноска со стрелкой вниз 1"/>
          <p:cNvSpPr/>
          <p:nvPr/>
        </p:nvSpPr>
        <p:spPr>
          <a:xfrm>
            <a:off x="244247" y="113961"/>
            <a:ext cx="4933791" cy="1435364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uk-UA" b="1" dirty="0">
                <a:solidFill>
                  <a:schemeClr val="bg1"/>
                </a:solidFill>
                <a:latin typeface="Verdana" charset="0"/>
                <a:ea typeface="Arial" charset="0"/>
              </a:rPr>
              <a:t>Стаціонарна допомога: організація медичної  допомоги за акушерськими показаннями</a:t>
            </a:r>
            <a:r>
              <a:rPr lang="ru-RU" sz="2800" dirty="0">
                <a:solidFill>
                  <a:schemeClr val="bg1"/>
                </a:solidFill>
                <a:latin typeface="Verdana" charset="0"/>
                <a:ea typeface="Arial" charset="0"/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741218" y="1664282"/>
            <a:ext cx="4695397" cy="29267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Госпіталізація </a:t>
            </a:r>
            <a:r>
              <a:rPr lang="uk-UA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до ЗОЗ, що надають третинну МД, за показаннями.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6795920" y="162800"/>
            <a:ext cx="4933791" cy="1441243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chemeClr val="bg1"/>
                </a:solidFill>
                <a:latin typeface="Times New Roman"/>
                <a:cs typeface="Times New Roman"/>
              </a:rPr>
              <a:t>Організація медичної допомоги у разі прогресування ВІЛ-інфекції</a:t>
            </a:r>
            <a:r>
              <a:rPr lang="ru-RU" sz="20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316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879288" y="0"/>
            <a:ext cx="10474511" cy="9930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uk-UA" sz="3200" b="1" dirty="0">
                <a:latin typeface="Times New Roman"/>
                <a:cs typeface="Times New Roman"/>
              </a:rPr>
              <a:t>Організація медичної допомоги новонародженим</a:t>
            </a:r>
            <a:r>
              <a:rPr lang="ru-RU" sz="3200" dirty="0" smtClean="0">
                <a:latin typeface="Times New Roman"/>
                <a:cs typeface="Times New Roman"/>
              </a:rPr>
              <a:t> </a:t>
            </a:r>
            <a:endParaRPr lang="ru-RU" sz="3200" dirty="0">
              <a:latin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6117" y="1052513"/>
            <a:ext cx="11952816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uk-UA" sz="2000" b="1" dirty="0">
                <a:latin typeface="Times New Roman"/>
                <a:cs typeface="Times New Roman"/>
              </a:rPr>
              <a:t>Медична допомога надається відповідно до стану здоров’я новонародженого. </a:t>
            </a:r>
          </a:p>
          <a:p>
            <a:pPr marL="342900" indent="-342900">
              <a:buFontTx/>
              <a:buAutoNum type="arabicPeriod"/>
              <a:defRPr/>
            </a:pPr>
            <a:endParaRPr lang="uk-UA" sz="2000" b="1" dirty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uk-UA" sz="2000" b="1" dirty="0">
                <a:latin typeface="Times New Roman"/>
                <a:cs typeface="Times New Roman"/>
              </a:rPr>
              <a:t>2. Організація медичної допомоги новонародженим, які за станом здоров’я матері народилися у ЗОЗ, що надає третинну МД, здійснюється як на попередних етапах</a:t>
            </a:r>
          </a:p>
          <a:p>
            <a:pPr>
              <a:defRPr/>
            </a:pPr>
            <a:endParaRPr lang="uk-UA" sz="2000" b="1" dirty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uk-UA" sz="2000" b="1" dirty="0">
                <a:latin typeface="Times New Roman"/>
                <a:cs typeface="Times New Roman"/>
              </a:rPr>
              <a:t>3. Організація медичної допомоги дитині, народженій ВІЛ-інфікованою </a:t>
            </a:r>
            <a:r>
              <a:rPr lang="uk-UA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наркозалежною матір’ю:</a:t>
            </a:r>
            <a:endParaRPr lang="ru-RU" sz="20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uk-UA" sz="2000" b="1" dirty="0">
                <a:latin typeface="Times New Roman"/>
                <a:cs typeface="Times New Roman"/>
              </a:rPr>
              <a:t>- новонароджені з групи ризику з розвитку НАС повинні знаходитися у пологовому стаціонарі </a:t>
            </a:r>
            <a:r>
              <a:rPr lang="uk-UA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до 5-ти днів</a:t>
            </a:r>
            <a:r>
              <a:rPr lang="uk-UA" sz="2000" b="1" dirty="0">
                <a:latin typeface="Times New Roman"/>
                <a:cs typeface="Times New Roman"/>
              </a:rPr>
              <a:t>; </a:t>
            </a:r>
            <a:endParaRPr lang="ru-RU" sz="2000" b="1" dirty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uk-UA" sz="2000" b="1" dirty="0">
                <a:latin typeface="Times New Roman"/>
                <a:cs typeface="Times New Roman"/>
              </a:rPr>
              <a:t>- </a:t>
            </a:r>
            <a:r>
              <a:rPr lang="uk-UA" sz="2000" b="1" dirty="0">
                <a:solidFill>
                  <a:srgbClr val="008000"/>
                </a:solidFill>
                <a:latin typeface="Times New Roman"/>
                <a:cs typeface="Times New Roman"/>
              </a:rPr>
              <a:t>діагностика НАС здійснюється на підставі оцінки клінічних проявів за шкалою Фіннеган, яка проводиться кожні 4 години (бажано через 30-60 хв. після годування. НАС встановлюють, якщо оцінка за шкалою Фіннеган у будь-який момент спостереження ≥ 8 балів;</a:t>
            </a:r>
            <a:endParaRPr lang="ru-RU" sz="2000" b="1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uk-UA" sz="2000" b="1" dirty="0">
                <a:solidFill>
                  <a:srgbClr val="008000"/>
                </a:solidFill>
                <a:latin typeface="Times New Roman"/>
                <a:cs typeface="Times New Roman"/>
              </a:rPr>
              <a:t>- забезпечувати цілодобове сумісне перебування матері та дитини; </a:t>
            </a:r>
            <a:endParaRPr lang="ru-RU" sz="2000" b="1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uk-UA" sz="2000" b="1" dirty="0">
                <a:solidFill>
                  <a:srgbClr val="008000"/>
                </a:solidFill>
                <a:latin typeface="Times New Roman"/>
                <a:cs typeface="Times New Roman"/>
              </a:rPr>
              <a:t>проводити консультування матері з питань вигодовування та догляду за дитиною з метою підтримувальної терапії;</a:t>
            </a:r>
            <a:endParaRPr lang="ru-RU" sz="2000" b="1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uk-UA" sz="2000" b="1" dirty="0">
                <a:solidFill>
                  <a:srgbClr val="008000"/>
                </a:solidFill>
                <a:latin typeface="Times New Roman"/>
                <a:cs typeface="Times New Roman"/>
              </a:rPr>
              <a:t>- виписка дитини із синдромом НАС із ЗОЗ або її переведення до іншого ЗОЗ здійснюється на загальних підставах</a:t>
            </a:r>
            <a:r>
              <a:rPr lang="uk-UA" dirty="0">
                <a:solidFill>
                  <a:srgbClr val="008000"/>
                </a:solidFill>
              </a:rPr>
              <a:t>.</a:t>
            </a:r>
            <a:r>
              <a:rPr lang="ru-RU" dirty="0">
                <a:solidFill>
                  <a:srgbClr val="008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13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uk-UA" sz="3200" b="1" dirty="0">
                <a:latin typeface="Times New Roman"/>
                <a:cs typeface="Times New Roman"/>
              </a:rPr>
              <a:t>Пологи у жінок з ко-інфекцією ВІЛ + гепатит С</a:t>
            </a:r>
            <a:r>
              <a:rPr lang="ru-RU" sz="3200" dirty="0" smtClean="0">
                <a:latin typeface="Times New Roman"/>
                <a:cs typeface="Times New Roman"/>
              </a:rPr>
              <a:t> </a:t>
            </a:r>
            <a:endParaRPr lang="ru-RU" sz="3200" dirty="0">
              <a:latin typeface="Times New Roman"/>
              <a:cs typeface="Times New Roman"/>
            </a:endParaRPr>
          </a:p>
        </p:txBody>
      </p:sp>
      <p:sp>
        <p:nvSpPr>
          <p:cNvPr id="24578" name="Прямоугольник 5"/>
          <p:cNvSpPr>
            <a:spLocks noChangeArrowheads="1"/>
          </p:cNvSpPr>
          <p:nvPr/>
        </p:nvSpPr>
        <p:spPr bwMode="auto">
          <a:xfrm>
            <a:off x="752233" y="1083015"/>
            <a:ext cx="11233151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uk-UA" sz="2000" b="1" dirty="0">
                <a:latin typeface="Times New Roman"/>
                <a:cs typeface="Times New Roman"/>
              </a:rPr>
              <a:t>1. Метод розродження: плановий елективний кесарів розтин на 38-му тижні вагітності, за виключенням випадків, коли вірусне навантаження вірусу гепатиту С перед пологами не визначається (при наявності умов дослідження).</a:t>
            </a:r>
            <a:endParaRPr lang="ru-RU" sz="2000" b="1" dirty="0">
              <a:latin typeface="Times New Roman"/>
              <a:cs typeface="Times New Roman"/>
            </a:endParaRPr>
          </a:p>
          <a:p>
            <a:r>
              <a:rPr lang="uk-UA" sz="2000" b="1" dirty="0">
                <a:solidFill>
                  <a:srgbClr val="008000"/>
                </a:solidFill>
                <a:latin typeface="Times New Roman"/>
                <a:cs typeface="Times New Roman"/>
              </a:rPr>
              <a:t>2. Новонародженому: </a:t>
            </a:r>
            <a:endParaRPr lang="ru-RU" sz="2000" b="1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uk-UA" sz="2000" b="1" dirty="0">
                <a:latin typeface="Times New Roman"/>
                <a:cs typeface="Times New Roman"/>
              </a:rPr>
              <a:t>первинна обробка за стандартною методикою;</a:t>
            </a:r>
            <a:endParaRPr lang="ru-RU" sz="2000" b="1" dirty="0">
              <a:latin typeface="Times New Roman"/>
              <a:cs typeface="Times New Roman"/>
            </a:endParaRPr>
          </a:p>
          <a:p>
            <a:r>
              <a:rPr lang="uk-UA" sz="2000" b="1" dirty="0">
                <a:latin typeface="Times New Roman"/>
                <a:cs typeface="Times New Roman"/>
              </a:rPr>
              <a:t>штучне вигодовування;</a:t>
            </a:r>
            <a:endParaRPr lang="ru-RU" sz="2000" b="1" dirty="0">
              <a:latin typeface="Times New Roman"/>
              <a:cs typeface="Times New Roman"/>
            </a:endParaRPr>
          </a:p>
          <a:p>
            <a:r>
              <a:rPr lang="uk-UA" sz="2000" b="1" dirty="0">
                <a:latin typeface="Times New Roman"/>
                <a:cs typeface="Times New Roman"/>
              </a:rPr>
              <a:t>AZT 4 тижні всередину кожні 12 годин: у терміні вагітності ≥ 35 тижнів гестації у дозі 4 мг/кг; 30-34 тижнів гестації - перші 2 тижні у дозі 2 мг/кг, наступні 2 тижні - 3 мг/кг; до 30 тижнів гестації: у дозі 2 мг/кг; </a:t>
            </a:r>
            <a:endParaRPr lang="ru-RU" sz="2000" b="1" dirty="0">
              <a:latin typeface="Times New Roman"/>
              <a:cs typeface="Times New Roman"/>
            </a:endParaRPr>
          </a:p>
          <a:p>
            <a:r>
              <a:rPr lang="uk-UA" sz="2000" b="1" dirty="0">
                <a:latin typeface="Times New Roman"/>
                <a:cs typeface="Times New Roman"/>
              </a:rPr>
              <a:t>3TC 4 тижні всередину кожні 12 годин у дозі 2 мг/кг;</a:t>
            </a:r>
            <a:endParaRPr lang="ru-RU" sz="2000" b="1" dirty="0">
              <a:latin typeface="Times New Roman"/>
              <a:cs typeface="Times New Roman"/>
            </a:endParaRPr>
          </a:p>
          <a:p>
            <a:r>
              <a:rPr lang="uk-UA" sz="2000" b="1" dirty="0">
                <a:latin typeface="Times New Roman"/>
                <a:cs typeface="Times New Roman"/>
              </a:rPr>
              <a:t>NVP 2 тижні всередину кожні 24 години: перший тиждень у дозі 2 мг/кг, -другий тиждень у дозі 4 мг/кг;</a:t>
            </a:r>
          </a:p>
          <a:p>
            <a:r>
              <a:rPr lang="uk-UA" sz="2000" b="1" dirty="0" smtClean="0">
                <a:latin typeface="Times New Roman"/>
                <a:cs typeface="Times New Roman"/>
              </a:rPr>
              <a:t>У</a:t>
            </a:r>
            <a:r>
              <a:rPr lang="uk-UA" sz="2000" b="1" dirty="0" smtClean="0">
                <a:latin typeface="Times New Roman"/>
                <a:cs typeface="Times New Roman"/>
              </a:rPr>
              <a:t> </a:t>
            </a:r>
            <a:r>
              <a:rPr lang="uk-UA" sz="2000" b="1" dirty="0">
                <a:latin typeface="Times New Roman"/>
                <a:cs typeface="Times New Roman"/>
              </a:rPr>
              <a:t>разі, якщо дитина не може приймати ліки перорально: монопрофілактика AZT внутрішньовенно в дозі 1,5 мг/кг кожні 12 годин;</a:t>
            </a:r>
            <a:endParaRPr lang="ru-RU" sz="2000" b="1" dirty="0">
              <a:latin typeface="Times New Roman"/>
              <a:cs typeface="Times New Roman"/>
            </a:endParaRPr>
          </a:p>
          <a:p>
            <a:r>
              <a:rPr lang="uk-UA" sz="2000" b="1" dirty="0">
                <a:latin typeface="Times New Roman"/>
                <a:cs typeface="Times New Roman"/>
              </a:rPr>
              <a:t>на 2-3 добу забір СКК для визначення провірусної ДНК ВІЛ з метою виявлення антенатального інфікування ВІЛ.</a:t>
            </a:r>
            <a:r>
              <a:rPr lang="ru-RU" sz="2000" b="1" dirty="0"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148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6052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uk-UA" sz="3200" b="1" dirty="0">
                <a:latin typeface="Times New Roman"/>
                <a:cs typeface="Times New Roman"/>
              </a:rPr>
              <a:t>Пологи у жінок з наркотичною залежністю (НЗ)</a:t>
            </a:r>
            <a:r>
              <a:rPr lang="ru-RU" sz="3200" dirty="0" smtClean="0">
                <a:latin typeface="Times New Roman"/>
                <a:cs typeface="Times New Roman"/>
              </a:rPr>
              <a:t> </a:t>
            </a:r>
            <a:endParaRPr lang="ru-RU" sz="3200" dirty="0">
              <a:latin typeface="Times New Roman"/>
              <a:cs typeface="Times New Roman"/>
            </a:endParaRPr>
          </a:p>
        </p:txBody>
      </p:sp>
      <p:sp>
        <p:nvSpPr>
          <p:cNvPr id="25602" name="Прямоугольник 5"/>
          <p:cNvSpPr>
            <a:spLocks noChangeArrowheads="1"/>
          </p:cNvSpPr>
          <p:nvPr/>
        </p:nvSpPr>
        <p:spPr bwMode="auto">
          <a:xfrm>
            <a:off x="334433" y="908051"/>
            <a:ext cx="12050184" cy="5262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uk-UA" sz="1600" b="1" dirty="0" smtClean="0">
                <a:latin typeface="Times New Roman"/>
                <a:cs typeface="Times New Roman"/>
              </a:rPr>
              <a:t>1. Жінкам</a:t>
            </a:r>
            <a:r>
              <a:rPr lang="uk-UA" sz="1600" b="1" dirty="0">
                <a:latin typeface="Times New Roman"/>
                <a:cs typeface="Times New Roman"/>
              </a:rPr>
              <a:t>, які отримували </a:t>
            </a:r>
            <a:r>
              <a:rPr lang="uk-UA" sz="1600" b="1" dirty="0">
                <a:solidFill>
                  <a:srgbClr val="FF3300"/>
                </a:solidFill>
                <a:latin typeface="Times New Roman"/>
                <a:cs typeface="Times New Roman"/>
              </a:rPr>
              <a:t>ЗПТ, необхідно забезпечити її продовження</a:t>
            </a:r>
            <a:r>
              <a:rPr lang="uk-UA" sz="1600" b="1" dirty="0">
                <a:latin typeface="Times New Roman"/>
                <a:cs typeface="Times New Roman"/>
              </a:rPr>
              <a:t>. </a:t>
            </a:r>
            <a:endParaRPr lang="ru-RU" sz="1600" b="1" dirty="0">
              <a:latin typeface="Times New Roman"/>
              <a:cs typeface="Times New Roman"/>
            </a:endParaRPr>
          </a:p>
          <a:p>
            <a:r>
              <a:rPr lang="uk-UA" sz="1600" b="1" dirty="0">
                <a:latin typeface="Times New Roman"/>
                <a:cs typeface="Times New Roman"/>
              </a:rPr>
              <a:t>Лікар-нарколог надає медичну допомогу згідно з чинними протоколами надання наркологічної допомоги.</a:t>
            </a:r>
          </a:p>
          <a:p>
            <a:endParaRPr lang="ru-RU" sz="1600" b="1" dirty="0">
              <a:latin typeface="Times New Roman"/>
              <a:cs typeface="Times New Roman"/>
            </a:endParaRPr>
          </a:p>
          <a:p>
            <a:r>
              <a:rPr lang="uk-UA" sz="1600" b="1" dirty="0" smtClean="0">
                <a:latin typeface="Times New Roman"/>
                <a:cs typeface="Times New Roman"/>
              </a:rPr>
              <a:t>2.У </a:t>
            </a:r>
            <a:r>
              <a:rPr lang="uk-UA" sz="1600" b="1" dirty="0">
                <a:latin typeface="Times New Roman"/>
                <a:cs typeface="Times New Roman"/>
              </a:rPr>
              <a:t>разі наявності </a:t>
            </a:r>
            <a:r>
              <a:rPr lang="uk-UA" sz="1600" b="1" dirty="0">
                <a:solidFill>
                  <a:srgbClr val="FF3300"/>
                </a:solidFill>
                <a:latin typeface="Times New Roman"/>
                <a:cs typeface="Times New Roman"/>
              </a:rPr>
              <a:t>ознак синдрому відміни </a:t>
            </a:r>
            <a:r>
              <a:rPr lang="uk-UA" sz="1600" b="1" dirty="0">
                <a:latin typeface="Times New Roman"/>
                <a:cs typeface="Times New Roman"/>
              </a:rPr>
              <a:t>призначити бупренорфін в ін’єкціях (1,2-1,8 мг/двічі на добу) або в таблетках 4-8 мг/добу, або клонідин (0,15 до 0,9 мг/добу в 2-3 прийоми протягом 5 діб) під контролем АТ, або метадон по схемі.</a:t>
            </a:r>
          </a:p>
          <a:p>
            <a:endParaRPr lang="ru-RU" sz="1600" b="1" dirty="0">
              <a:latin typeface="Times New Roman"/>
              <a:cs typeface="Times New Roman"/>
            </a:endParaRPr>
          </a:p>
          <a:p>
            <a:r>
              <a:rPr lang="uk-UA" sz="1600" b="1" dirty="0">
                <a:latin typeface="Times New Roman"/>
                <a:cs typeface="Times New Roman"/>
              </a:rPr>
              <a:t>3. Дитині, народженій матір’ю, яка тривало отримувала опіоїди (героїн, екстракт макової соломки, трамадол) або ЗПТ метадоном чи бупренорфіном, </a:t>
            </a:r>
            <a:r>
              <a:rPr lang="uk-UA" sz="1600" b="1" dirty="0">
                <a:solidFill>
                  <a:srgbClr val="FF3300"/>
                </a:solidFill>
                <a:latin typeface="Times New Roman"/>
                <a:cs typeface="Times New Roman"/>
              </a:rPr>
              <a:t>при проведенні первинної реанімації не призначати налоксон</a:t>
            </a:r>
            <a:r>
              <a:rPr lang="uk-UA" sz="1600" b="1" dirty="0">
                <a:latin typeface="Times New Roman"/>
                <a:cs typeface="Times New Roman"/>
              </a:rPr>
              <a:t>. </a:t>
            </a:r>
          </a:p>
          <a:p>
            <a:endParaRPr lang="ru-RU" sz="1600" b="1" dirty="0">
              <a:latin typeface="Times New Roman"/>
              <a:cs typeface="Times New Roman"/>
            </a:endParaRPr>
          </a:p>
          <a:p>
            <a:r>
              <a:rPr lang="uk-UA" sz="1600" b="1" dirty="0">
                <a:latin typeface="Times New Roman"/>
                <a:cs typeface="Times New Roman"/>
              </a:rPr>
              <a:t>4. </a:t>
            </a:r>
            <a:r>
              <a:rPr lang="uk-UA" sz="1600" b="1" dirty="0">
                <a:solidFill>
                  <a:srgbClr val="FF3300"/>
                </a:solidFill>
                <a:latin typeface="Times New Roman"/>
                <a:cs typeface="Times New Roman"/>
              </a:rPr>
              <a:t>Кожні 3-4 години проводити оцінку стану дитини </a:t>
            </a:r>
            <a:r>
              <a:rPr lang="uk-UA" sz="1600" b="1" dirty="0">
                <a:latin typeface="Times New Roman"/>
                <a:cs typeface="Times New Roman"/>
              </a:rPr>
              <a:t>за шкалою Фіннеган. Результати оцінки вносити до медичної документації у вигляді таблиці.</a:t>
            </a:r>
          </a:p>
          <a:p>
            <a:endParaRPr lang="ru-RU" sz="1600" b="1" dirty="0">
              <a:latin typeface="Times New Roman"/>
              <a:cs typeface="Times New Roman"/>
            </a:endParaRPr>
          </a:p>
          <a:p>
            <a:r>
              <a:rPr lang="uk-UA" sz="1600" b="1" dirty="0">
                <a:latin typeface="Times New Roman"/>
                <a:cs typeface="Times New Roman"/>
              </a:rPr>
              <a:t>5. При виникненні ознак НАС призначається щадний догляд та за показаннями призначити медикаментозне лікування </a:t>
            </a:r>
            <a:r>
              <a:rPr lang="uk-UA" sz="1600" b="1" dirty="0">
                <a:solidFill>
                  <a:srgbClr val="FF3300"/>
                </a:solidFill>
                <a:latin typeface="Times New Roman"/>
                <a:cs typeface="Times New Roman"/>
              </a:rPr>
              <a:t>агоністами опіоїдів або фенобарбіталом</a:t>
            </a:r>
            <a:r>
              <a:rPr lang="uk-UA" sz="1600" b="1" dirty="0">
                <a:latin typeface="Times New Roman"/>
                <a:cs typeface="Times New Roman"/>
              </a:rPr>
              <a:t>.</a:t>
            </a:r>
          </a:p>
          <a:p>
            <a:endParaRPr lang="ru-RU" sz="1600" b="1" dirty="0">
              <a:latin typeface="Times New Roman"/>
              <a:cs typeface="Times New Roman"/>
            </a:endParaRPr>
          </a:p>
          <a:p>
            <a:r>
              <a:rPr lang="uk-UA" sz="1600" b="1" dirty="0">
                <a:latin typeface="Times New Roman"/>
                <a:cs typeface="Times New Roman"/>
              </a:rPr>
              <a:t>6</a:t>
            </a:r>
            <a:r>
              <a:rPr lang="uk-UA" sz="1600" b="1" dirty="0">
                <a:solidFill>
                  <a:srgbClr val="FF3300"/>
                </a:solidFill>
                <a:latin typeface="Times New Roman"/>
                <a:cs typeface="Times New Roman"/>
              </a:rPr>
              <a:t>. Скасування </a:t>
            </a:r>
            <a:r>
              <a:rPr lang="uk-UA" sz="1600" b="1" dirty="0" smtClean="0">
                <a:solidFill>
                  <a:srgbClr val="FF3300"/>
                </a:solidFill>
                <a:latin typeface="Times New Roman"/>
                <a:cs typeface="Times New Roman"/>
              </a:rPr>
              <a:t>морфін </a:t>
            </a:r>
            <a:r>
              <a:rPr lang="uk-UA" sz="1600" b="1" dirty="0">
                <a:latin typeface="Times New Roman"/>
                <a:cs typeface="Times New Roman"/>
              </a:rPr>
              <a:t>здійснюється за умови наявності стабільно нижче 8 балів за оцінкою згідно зі шкалою Фіннеган протягом 48-ми год. на тлі отримання постійної дози препарату. Дозу морфіну поступово знижувати кожний другий або третій день на 20 % від добової дози, зберігаючи інтервали між введенням препаратів. </a:t>
            </a:r>
          </a:p>
          <a:p>
            <a:endParaRPr lang="ru-RU" sz="1600" b="1" dirty="0">
              <a:latin typeface="Times New Roman"/>
              <a:cs typeface="Times New Roman"/>
            </a:endParaRPr>
          </a:p>
          <a:p>
            <a:r>
              <a:rPr lang="uk-UA" sz="1600" b="1" dirty="0">
                <a:latin typeface="Times New Roman"/>
                <a:cs typeface="Times New Roman"/>
              </a:rPr>
              <a:t>7. </a:t>
            </a:r>
            <a:r>
              <a:rPr lang="uk-UA" sz="1600" b="1" dirty="0">
                <a:solidFill>
                  <a:srgbClr val="FF3300"/>
                </a:solidFill>
                <a:latin typeface="Times New Roman"/>
                <a:cs typeface="Times New Roman"/>
              </a:rPr>
              <a:t>Скасування фенобарбіталу </a:t>
            </a:r>
            <a:r>
              <a:rPr lang="uk-UA" sz="1600" b="1" dirty="0">
                <a:latin typeface="Times New Roman"/>
                <a:cs typeface="Times New Roman"/>
              </a:rPr>
              <a:t>здійснюється, якщо оцінка за шкалою Фіннеган менше 10 балів протягом 24 год. Тривалий період напіввиведення препарату не потребує поступового зменшення дози препарат</a:t>
            </a:r>
            <a:r>
              <a:rPr lang="uk-UA" sz="1500" b="1" dirty="0"/>
              <a:t>у. </a:t>
            </a:r>
            <a:endParaRPr lang="ru-RU" sz="1500" b="1" dirty="0"/>
          </a:p>
        </p:txBody>
      </p:sp>
    </p:spTree>
    <p:extLst>
      <p:ext uri="{BB962C8B-B14F-4D97-AF65-F5344CB8AC3E}">
        <p14:creationId xmlns:p14="http://schemas.microsoft.com/office/powerpoint/2010/main" val="359367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>
                <a:latin typeface="Times New Roman"/>
                <a:cs typeface="Times New Roman"/>
              </a:rPr>
              <a:t>Дякую за увагу!</a:t>
            </a:r>
            <a:endParaRPr lang="ru-RU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2851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Настроювані 13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2229</TotalTime>
  <Words>1477</Words>
  <Application>Microsoft Office PowerPoint</Application>
  <PresentationFormat>Произвольный</PresentationFormat>
  <Paragraphs>105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Організація медичної допомоги ВІЛ-інфікованим вагітним, роділлям, породіллям та, народженим ними дітям, у закладах, що надають третинну медичну допомогу </vt:lpstr>
      <vt:lpstr>Організація  амбулаторної медичної допомоги  спеціалістом регіонального Центру профілактики та боротьби зі СНІДом </vt:lpstr>
      <vt:lpstr>Організація амбулаторної медичної допомоги ВІЛ-інфікованим вагітним з алкогольною та наркозалежністю </vt:lpstr>
      <vt:lpstr>Організація амбулаторної медичної допомоги дітям, народженим ВІЛ-інфікованими матерями </vt:lpstr>
      <vt:lpstr>Презентация PowerPoint</vt:lpstr>
      <vt:lpstr>Організація медичної допомоги новонародженим </vt:lpstr>
      <vt:lpstr>Пологи у жінок з ко-інфекцією ВІЛ + гепатит С </vt:lpstr>
      <vt:lpstr>Пологи у жінок з наркотичною залежністю (НЗ) 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ok</dc:creator>
  <cp:lastModifiedBy>Пользователь</cp:lastModifiedBy>
  <cp:revision>39</cp:revision>
  <dcterms:created xsi:type="dcterms:W3CDTF">2014-10-28T18:38:25Z</dcterms:created>
  <dcterms:modified xsi:type="dcterms:W3CDTF">2017-01-14T06:46:55Z</dcterms:modified>
</cp:coreProperties>
</file>